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4.xml" ContentType="application/vnd.ms-office.drawingml.diagramDrawing+xml"/>
  <Override PartName="/ppt/diagrams/layout6.xml" ContentType="application/vnd.openxmlformats-officedocument.drawingml.diagram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6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1"/>
  </p:notesMasterIdLst>
  <p:sldIdLst>
    <p:sldId id="260" r:id="rId2"/>
    <p:sldId id="257" r:id="rId3"/>
    <p:sldId id="772" r:id="rId4"/>
    <p:sldId id="831" r:id="rId5"/>
    <p:sldId id="563" r:id="rId6"/>
    <p:sldId id="783" r:id="rId7"/>
    <p:sldId id="784" r:id="rId8"/>
    <p:sldId id="832" r:id="rId9"/>
    <p:sldId id="555" r:id="rId10"/>
    <p:sldId id="836" r:id="rId11"/>
    <p:sldId id="840" r:id="rId12"/>
    <p:sldId id="472" r:id="rId13"/>
    <p:sldId id="682" r:id="rId14"/>
    <p:sldId id="837" r:id="rId15"/>
    <p:sldId id="679" r:id="rId16"/>
    <p:sldId id="567" r:id="rId17"/>
    <p:sldId id="569" r:id="rId18"/>
    <p:sldId id="833" r:id="rId19"/>
    <p:sldId id="673" r:id="rId20"/>
    <p:sldId id="805" r:id="rId21"/>
    <p:sldId id="806" r:id="rId22"/>
    <p:sldId id="807" r:id="rId23"/>
    <p:sldId id="808" r:id="rId24"/>
    <p:sldId id="809" r:id="rId25"/>
    <p:sldId id="814" r:id="rId26"/>
    <p:sldId id="815" r:id="rId27"/>
    <p:sldId id="785" r:id="rId28"/>
    <p:sldId id="810" r:id="rId29"/>
    <p:sldId id="834" r:id="rId30"/>
    <p:sldId id="658" r:id="rId31"/>
    <p:sldId id="838" r:id="rId32"/>
    <p:sldId id="823" r:id="rId33"/>
    <p:sldId id="775" r:id="rId34"/>
    <p:sldId id="770" r:id="rId35"/>
    <p:sldId id="766" r:id="rId36"/>
    <p:sldId id="767" r:id="rId37"/>
    <p:sldId id="769" r:id="rId38"/>
    <p:sldId id="803" r:id="rId39"/>
    <p:sldId id="802" r:id="rId40"/>
    <p:sldId id="771" r:id="rId41"/>
    <p:sldId id="661" r:id="rId42"/>
    <p:sldId id="839" r:id="rId43"/>
    <p:sldId id="835" r:id="rId44"/>
    <p:sldId id="818" r:id="rId45"/>
    <p:sldId id="557" r:id="rId46"/>
    <p:sldId id="816" r:id="rId47"/>
    <p:sldId id="817" r:id="rId48"/>
    <p:sldId id="660" r:id="rId49"/>
    <p:sldId id="703" r:id="rId50"/>
    <p:sldId id="262" r:id="rId51"/>
    <p:sldId id="1000" r:id="rId52"/>
    <p:sldId id="999" r:id="rId53"/>
    <p:sldId id="1003" r:id="rId54"/>
    <p:sldId id="1002" r:id="rId55"/>
    <p:sldId id="1004" r:id="rId56"/>
    <p:sldId id="1005" r:id="rId57"/>
    <p:sldId id="1006" r:id="rId58"/>
    <p:sldId id="1007" r:id="rId59"/>
    <p:sldId id="1008" r:id="rId6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4"/>
    <a:srgbClr val="3D5567"/>
    <a:srgbClr val="E4ECED"/>
    <a:srgbClr val="BB0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802" autoAdjust="0"/>
  </p:normalViewPr>
  <p:slideViewPr>
    <p:cSldViewPr showGuides="1">
      <p:cViewPr varScale="1">
        <p:scale>
          <a:sx n="64" d="100"/>
          <a:sy n="64" d="100"/>
        </p:scale>
        <p:origin x="64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10" d="100"/>
          <a:sy n="110" d="100"/>
        </p:scale>
        <p:origin x="3516" y="84"/>
      </p:cViewPr>
      <p:guideLst>
        <p:guide orient="horz" pos="3127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92B88-F505-472E-BD0B-54D1CEC74D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CA6ACF1-1814-46B2-AE59-298A1639952C}">
      <dgm:prSet phldrT="[Text]"/>
      <dgm:spPr/>
      <dgm:t>
        <a:bodyPr/>
        <a:lstStyle/>
        <a:p>
          <a:r>
            <a:rPr lang="en-GB" dirty="0"/>
            <a:t>Anatomy and function of the pancreas</a:t>
          </a:r>
        </a:p>
      </dgm:t>
    </dgm:pt>
    <dgm:pt modelId="{60151B90-6405-4B7E-B33E-08FE2D5A2E3F}" type="parTrans" cxnId="{96DEE962-D612-4F14-B69E-734A63BA271B}">
      <dgm:prSet/>
      <dgm:spPr/>
      <dgm:t>
        <a:bodyPr/>
        <a:lstStyle/>
        <a:p>
          <a:endParaRPr lang="en-GB"/>
        </a:p>
      </dgm:t>
    </dgm:pt>
    <dgm:pt modelId="{B8F65166-3FE2-40C9-81C6-6889C7844714}" type="sibTrans" cxnId="{96DEE962-D612-4F14-B69E-734A63BA271B}">
      <dgm:prSet/>
      <dgm:spPr/>
      <dgm:t>
        <a:bodyPr/>
        <a:lstStyle/>
        <a:p>
          <a:endParaRPr lang="en-GB"/>
        </a:p>
      </dgm:t>
    </dgm:pt>
    <dgm:pt modelId="{D10BE86C-75DA-489D-88FD-97A0C96CE2A9}">
      <dgm:prSet phldrT="[Text]"/>
      <dgm:spPr/>
      <dgm:t>
        <a:bodyPr/>
        <a:lstStyle/>
        <a:p>
          <a:r>
            <a:rPr lang="en-GB" dirty="0"/>
            <a:t>Causes and incidence of pancreatic exocrine insufficiency</a:t>
          </a:r>
        </a:p>
      </dgm:t>
    </dgm:pt>
    <dgm:pt modelId="{32758AF8-AA85-4AE9-B7D7-F6F8DC1926E3}" type="parTrans" cxnId="{4FF9A1A0-0CD4-4BBB-A59E-CD58FEA1CE63}">
      <dgm:prSet/>
      <dgm:spPr/>
      <dgm:t>
        <a:bodyPr/>
        <a:lstStyle/>
        <a:p>
          <a:endParaRPr lang="en-GB"/>
        </a:p>
      </dgm:t>
    </dgm:pt>
    <dgm:pt modelId="{94B73F01-ED4B-4C12-8EDC-EB390F24264D}" type="sibTrans" cxnId="{4FF9A1A0-0CD4-4BBB-A59E-CD58FEA1CE63}">
      <dgm:prSet/>
      <dgm:spPr/>
      <dgm:t>
        <a:bodyPr/>
        <a:lstStyle/>
        <a:p>
          <a:endParaRPr lang="en-GB"/>
        </a:p>
      </dgm:t>
    </dgm:pt>
    <dgm:pt modelId="{A261B197-3F49-48BA-B2AC-730FB346505A}">
      <dgm:prSet phldrT="[Text]"/>
      <dgm:spPr/>
      <dgm:t>
        <a:bodyPr/>
        <a:lstStyle/>
        <a:p>
          <a:r>
            <a:rPr lang="en-GB" dirty="0"/>
            <a:t>Impact of pancreatic exocrine insufficiency</a:t>
          </a:r>
        </a:p>
      </dgm:t>
    </dgm:pt>
    <dgm:pt modelId="{BFD12072-3AEB-4E69-9BBE-AEFCF86CD557}" type="parTrans" cxnId="{78C3CE0C-85DC-44DC-AFE9-02B406ADE600}">
      <dgm:prSet/>
      <dgm:spPr/>
      <dgm:t>
        <a:bodyPr/>
        <a:lstStyle/>
        <a:p>
          <a:endParaRPr lang="en-GB"/>
        </a:p>
      </dgm:t>
    </dgm:pt>
    <dgm:pt modelId="{D2A08629-8D94-49C7-930E-B388D4F22106}" type="sibTrans" cxnId="{78C3CE0C-85DC-44DC-AFE9-02B406ADE600}">
      <dgm:prSet/>
      <dgm:spPr/>
      <dgm:t>
        <a:bodyPr/>
        <a:lstStyle/>
        <a:p>
          <a:endParaRPr lang="en-GB"/>
        </a:p>
      </dgm:t>
    </dgm:pt>
    <dgm:pt modelId="{DEC4936D-D10E-4DAE-952B-1D8862F8F2DF}">
      <dgm:prSet phldrT="[Text]"/>
      <dgm:spPr/>
      <dgm:t>
        <a:bodyPr/>
        <a:lstStyle/>
        <a:p>
          <a:r>
            <a:rPr lang="en-GB" dirty="0"/>
            <a:t>Managing pancreatic enzyme replacement therapy</a:t>
          </a:r>
        </a:p>
      </dgm:t>
    </dgm:pt>
    <dgm:pt modelId="{DEDFBB48-2EFE-4AA5-B324-8EDACC3C8DC5}" type="parTrans" cxnId="{AE052402-C4E3-4B13-B6B0-C0799149EF8B}">
      <dgm:prSet/>
      <dgm:spPr/>
      <dgm:t>
        <a:bodyPr/>
        <a:lstStyle/>
        <a:p>
          <a:endParaRPr lang="en-GB"/>
        </a:p>
      </dgm:t>
    </dgm:pt>
    <dgm:pt modelId="{44718EAD-01E9-44D3-A1F9-81BBCBE522C5}" type="sibTrans" cxnId="{AE052402-C4E3-4B13-B6B0-C0799149EF8B}">
      <dgm:prSet/>
      <dgm:spPr/>
      <dgm:t>
        <a:bodyPr/>
        <a:lstStyle/>
        <a:p>
          <a:endParaRPr lang="en-GB"/>
        </a:p>
      </dgm:t>
    </dgm:pt>
    <dgm:pt modelId="{691DCBA5-D90E-4552-989D-FCCD150CBB27}">
      <dgm:prSet phldrT="[Text]"/>
      <dgm:spPr/>
      <dgm:t>
        <a:bodyPr/>
        <a:lstStyle/>
        <a:p>
          <a:r>
            <a:rPr lang="en-GB" dirty="0"/>
            <a:t>Recommendations for practice</a:t>
          </a:r>
        </a:p>
      </dgm:t>
    </dgm:pt>
    <dgm:pt modelId="{7516D02D-ADB2-4D1B-8C4D-B9E3D7F51B26}" type="parTrans" cxnId="{BD116F48-655D-4EF3-B321-46175DD82268}">
      <dgm:prSet/>
      <dgm:spPr/>
      <dgm:t>
        <a:bodyPr/>
        <a:lstStyle/>
        <a:p>
          <a:endParaRPr lang="en-GB"/>
        </a:p>
      </dgm:t>
    </dgm:pt>
    <dgm:pt modelId="{D18ADED3-E500-4148-893E-3601EE81B2FD}" type="sibTrans" cxnId="{BD116F48-655D-4EF3-B321-46175DD82268}">
      <dgm:prSet/>
      <dgm:spPr/>
      <dgm:t>
        <a:bodyPr/>
        <a:lstStyle/>
        <a:p>
          <a:endParaRPr lang="en-GB"/>
        </a:p>
      </dgm:t>
    </dgm:pt>
    <dgm:pt modelId="{8E35DB28-CCF9-4057-B4D9-78DC48768F79}" type="pres">
      <dgm:prSet presAssocID="{62E92B88-F505-472E-BD0B-54D1CEC74D51}" presName="diagram" presStyleCnt="0">
        <dgm:presLayoutVars>
          <dgm:dir/>
          <dgm:resizeHandles val="exact"/>
        </dgm:presLayoutVars>
      </dgm:prSet>
      <dgm:spPr/>
    </dgm:pt>
    <dgm:pt modelId="{77FD65E7-F61E-47EB-9717-6C46F5953B87}" type="pres">
      <dgm:prSet presAssocID="{BCA6ACF1-1814-46B2-AE59-298A1639952C}" presName="node" presStyleLbl="node1" presStyleIdx="0" presStyleCnt="5">
        <dgm:presLayoutVars>
          <dgm:bulletEnabled val="1"/>
        </dgm:presLayoutVars>
      </dgm:prSet>
      <dgm:spPr/>
    </dgm:pt>
    <dgm:pt modelId="{F828078B-022C-458A-9D69-A1EA7C30EAFC}" type="pres">
      <dgm:prSet presAssocID="{B8F65166-3FE2-40C9-81C6-6889C7844714}" presName="sibTrans" presStyleCnt="0"/>
      <dgm:spPr/>
    </dgm:pt>
    <dgm:pt modelId="{90675E47-98D2-47DF-9FF3-5D34CB90A4EC}" type="pres">
      <dgm:prSet presAssocID="{D10BE86C-75DA-489D-88FD-97A0C96CE2A9}" presName="node" presStyleLbl="node1" presStyleIdx="1" presStyleCnt="5">
        <dgm:presLayoutVars>
          <dgm:bulletEnabled val="1"/>
        </dgm:presLayoutVars>
      </dgm:prSet>
      <dgm:spPr/>
    </dgm:pt>
    <dgm:pt modelId="{762F5029-D368-49A1-B8E8-9EF90F9B12BB}" type="pres">
      <dgm:prSet presAssocID="{94B73F01-ED4B-4C12-8EDC-EB390F24264D}" presName="sibTrans" presStyleCnt="0"/>
      <dgm:spPr/>
    </dgm:pt>
    <dgm:pt modelId="{3904B51B-6082-43D4-8C4A-FB3838E3782D}" type="pres">
      <dgm:prSet presAssocID="{A261B197-3F49-48BA-B2AC-730FB346505A}" presName="node" presStyleLbl="node1" presStyleIdx="2" presStyleCnt="5">
        <dgm:presLayoutVars>
          <dgm:bulletEnabled val="1"/>
        </dgm:presLayoutVars>
      </dgm:prSet>
      <dgm:spPr/>
    </dgm:pt>
    <dgm:pt modelId="{C9E23EFF-2CAB-4A57-997F-A8D607C6A42E}" type="pres">
      <dgm:prSet presAssocID="{D2A08629-8D94-49C7-930E-B388D4F22106}" presName="sibTrans" presStyleCnt="0"/>
      <dgm:spPr/>
    </dgm:pt>
    <dgm:pt modelId="{4691518B-ADD4-4C59-91F4-9E19856083A5}" type="pres">
      <dgm:prSet presAssocID="{DEC4936D-D10E-4DAE-952B-1D8862F8F2DF}" presName="node" presStyleLbl="node1" presStyleIdx="3" presStyleCnt="5">
        <dgm:presLayoutVars>
          <dgm:bulletEnabled val="1"/>
        </dgm:presLayoutVars>
      </dgm:prSet>
      <dgm:spPr/>
    </dgm:pt>
    <dgm:pt modelId="{05E2B83F-EC69-4094-8A7F-68B7FD80F3C6}" type="pres">
      <dgm:prSet presAssocID="{44718EAD-01E9-44D3-A1F9-81BBCBE522C5}" presName="sibTrans" presStyleCnt="0"/>
      <dgm:spPr/>
    </dgm:pt>
    <dgm:pt modelId="{0E25E224-68D8-4D39-B08E-9E4577086992}" type="pres">
      <dgm:prSet presAssocID="{691DCBA5-D90E-4552-989D-FCCD150CBB27}" presName="node" presStyleLbl="node1" presStyleIdx="4" presStyleCnt="5" custLinFactNeighborX="548" custLinFactNeighborY="954">
        <dgm:presLayoutVars>
          <dgm:bulletEnabled val="1"/>
        </dgm:presLayoutVars>
      </dgm:prSet>
      <dgm:spPr/>
    </dgm:pt>
  </dgm:ptLst>
  <dgm:cxnLst>
    <dgm:cxn modelId="{AE052402-C4E3-4B13-B6B0-C0799149EF8B}" srcId="{62E92B88-F505-472E-BD0B-54D1CEC74D51}" destId="{DEC4936D-D10E-4DAE-952B-1D8862F8F2DF}" srcOrd="3" destOrd="0" parTransId="{DEDFBB48-2EFE-4AA5-B324-8EDACC3C8DC5}" sibTransId="{44718EAD-01E9-44D3-A1F9-81BBCBE522C5}"/>
    <dgm:cxn modelId="{78C3CE0C-85DC-44DC-AFE9-02B406ADE600}" srcId="{62E92B88-F505-472E-BD0B-54D1CEC74D51}" destId="{A261B197-3F49-48BA-B2AC-730FB346505A}" srcOrd="2" destOrd="0" parTransId="{BFD12072-3AEB-4E69-9BBE-AEFCF86CD557}" sibTransId="{D2A08629-8D94-49C7-930E-B388D4F22106}"/>
    <dgm:cxn modelId="{3C91F43A-94C0-4F0F-AB98-9F9BFD1A8032}" type="presOf" srcId="{691DCBA5-D90E-4552-989D-FCCD150CBB27}" destId="{0E25E224-68D8-4D39-B08E-9E4577086992}" srcOrd="0" destOrd="0" presId="urn:microsoft.com/office/officeart/2005/8/layout/default"/>
    <dgm:cxn modelId="{ADCA0A62-CBFD-48C7-8870-0B3ADD0C2D8C}" type="presOf" srcId="{DEC4936D-D10E-4DAE-952B-1D8862F8F2DF}" destId="{4691518B-ADD4-4C59-91F4-9E19856083A5}" srcOrd="0" destOrd="0" presId="urn:microsoft.com/office/officeart/2005/8/layout/default"/>
    <dgm:cxn modelId="{96DEE962-D612-4F14-B69E-734A63BA271B}" srcId="{62E92B88-F505-472E-BD0B-54D1CEC74D51}" destId="{BCA6ACF1-1814-46B2-AE59-298A1639952C}" srcOrd="0" destOrd="0" parTransId="{60151B90-6405-4B7E-B33E-08FE2D5A2E3F}" sibTransId="{B8F65166-3FE2-40C9-81C6-6889C7844714}"/>
    <dgm:cxn modelId="{BD116F48-655D-4EF3-B321-46175DD82268}" srcId="{62E92B88-F505-472E-BD0B-54D1CEC74D51}" destId="{691DCBA5-D90E-4552-989D-FCCD150CBB27}" srcOrd="4" destOrd="0" parTransId="{7516D02D-ADB2-4D1B-8C4D-B9E3D7F51B26}" sibTransId="{D18ADED3-E500-4148-893E-3601EE81B2FD}"/>
    <dgm:cxn modelId="{80199099-00D3-4D81-B913-97CFE54B38BB}" type="presOf" srcId="{D10BE86C-75DA-489D-88FD-97A0C96CE2A9}" destId="{90675E47-98D2-47DF-9FF3-5D34CB90A4EC}" srcOrd="0" destOrd="0" presId="urn:microsoft.com/office/officeart/2005/8/layout/default"/>
    <dgm:cxn modelId="{4FF9A1A0-0CD4-4BBB-A59E-CD58FEA1CE63}" srcId="{62E92B88-F505-472E-BD0B-54D1CEC74D51}" destId="{D10BE86C-75DA-489D-88FD-97A0C96CE2A9}" srcOrd="1" destOrd="0" parTransId="{32758AF8-AA85-4AE9-B7D7-F6F8DC1926E3}" sibTransId="{94B73F01-ED4B-4C12-8EDC-EB390F24264D}"/>
    <dgm:cxn modelId="{2D8C9FA1-05A0-47AE-B549-4A3EFC756F3A}" type="presOf" srcId="{A261B197-3F49-48BA-B2AC-730FB346505A}" destId="{3904B51B-6082-43D4-8C4A-FB3838E3782D}" srcOrd="0" destOrd="0" presId="urn:microsoft.com/office/officeart/2005/8/layout/default"/>
    <dgm:cxn modelId="{774487E0-154C-4A27-9287-B521CF89607B}" type="presOf" srcId="{BCA6ACF1-1814-46B2-AE59-298A1639952C}" destId="{77FD65E7-F61E-47EB-9717-6C46F5953B87}" srcOrd="0" destOrd="0" presId="urn:microsoft.com/office/officeart/2005/8/layout/default"/>
    <dgm:cxn modelId="{335DF8F8-678E-4B1D-AFC7-C90CDA18D95C}" type="presOf" srcId="{62E92B88-F505-472E-BD0B-54D1CEC74D51}" destId="{8E35DB28-CCF9-4057-B4D9-78DC48768F79}" srcOrd="0" destOrd="0" presId="urn:microsoft.com/office/officeart/2005/8/layout/default"/>
    <dgm:cxn modelId="{EC1D69A7-6CD9-4BC3-BF3F-D876C91FF38B}" type="presParOf" srcId="{8E35DB28-CCF9-4057-B4D9-78DC48768F79}" destId="{77FD65E7-F61E-47EB-9717-6C46F5953B87}" srcOrd="0" destOrd="0" presId="urn:microsoft.com/office/officeart/2005/8/layout/default"/>
    <dgm:cxn modelId="{C312F382-3ABC-42A4-82DD-7BD614C994E4}" type="presParOf" srcId="{8E35DB28-CCF9-4057-B4D9-78DC48768F79}" destId="{F828078B-022C-458A-9D69-A1EA7C30EAFC}" srcOrd="1" destOrd="0" presId="urn:microsoft.com/office/officeart/2005/8/layout/default"/>
    <dgm:cxn modelId="{5E739D8B-7F68-4F45-8BFF-D988F50B1CBE}" type="presParOf" srcId="{8E35DB28-CCF9-4057-B4D9-78DC48768F79}" destId="{90675E47-98D2-47DF-9FF3-5D34CB90A4EC}" srcOrd="2" destOrd="0" presId="urn:microsoft.com/office/officeart/2005/8/layout/default"/>
    <dgm:cxn modelId="{7B45A30C-AC52-414E-8494-C65FB89D3D04}" type="presParOf" srcId="{8E35DB28-CCF9-4057-B4D9-78DC48768F79}" destId="{762F5029-D368-49A1-B8E8-9EF90F9B12BB}" srcOrd="3" destOrd="0" presId="urn:microsoft.com/office/officeart/2005/8/layout/default"/>
    <dgm:cxn modelId="{3F403867-BA2A-4368-86C5-62FE48CADEA5}" type="presParOf" srcId="{8E35DB28-CCF9-4057-B4D9-78DC48768F79}" destId="{3904B51B-6082-43D4-8C4A-FB3838E3782D}" srcOrd="4" destOrd="0" presId="urn:microsoft.com/office/officeart/2005/8/layout/default"/>
    <dgm:cxn modelId="{B9D13523-0339-49FD-A365-377AB43E50D5}" type="presParOf" srcId="{8E35DB28-CCF9-4057-B4D9-78DC48768F79}" destId="{C9E23EFF-2CAB-4A57-997F-A8D607C6A42E}" srcOrd="5" destOrd="0" presId="urn:microsoft.com/office/officeart/2005/8/layout/default"/>
    <dgm:cxn modelId="{5B77FE7A-A49F-4368-8C3C-91FC4688F92B}" type="presParOf" srcId="{8E35DB28-CCF9-4057-B4D9-78DC48768F79}" destId="{4691518B-ADD4-4C59-91F4-9E19856083A5}" srcOrd="6" destOrd="0" presId="urn:microsoft.com/office/officeart/2005/8/layout/default"/>
    <dgm:cxn modelId="{6CDC2677-B455-4BE3-9848-776D1359C7DA}" type="presParOf" srcId="{8E35DB28-CCF9-4057-B4D9-78DC48768F79}" destId="{05E2B83F-EC69-4094-8A7F-68B7FD80F3C6}" srcOrd="7" destOrd="0" presId="urn:microsoft.com/office/officeart/2005/8/layout/default"/>
    <dgm:cxn modelId="{7FF76224-559F-4319-A22D-3E429F2E7861}" type="presParOf" srcId="{8E35DB28-CCF9-4057-B4D9-78DC48768F79}" destId="{0E25E224-68D8-4D39-B08E-9E45770869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E92B88-F505-472E-BD0B-54D1CEC74D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CA6ACF1-1814-46B2-AE59-298A1639952C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dirty="0"/>
            <a:t>Anatomy and function of the pancreas</a:t>
          </a:r>
        </a:p>
      </dgm:t>
    </dgm:pt>
    <dgm:pt modelId="{60151B90-6405-4B7E-B33E-08FE2D5A2E3F}" type="parTrans" cxnId="{96DEE962-D612-4F14-B69E-734A63BA271B}">
      <dgm:prSet/>
      <dgm:spPr/>
      <dgm:t>
        <a:bodyPr/>
        <a:lstStyle/>
        <a:p>
          <a:endParaRPr lang="en-GB"/>
        </a:p>
      </dgm:t>
    </dgm:pt>
    <dgm:pt modelId="{B8F65166-3FE2-40C9-81C6-6889C7844714}" type="sibTrans" cxnId="{96DEE962-D612-4F14-B69E-734A63BA271B}">
      <dgm:prSet/>
      <dgm:spPr/>
      <dgm:t>
        <a:bodyPr/>
        <a:lstStyle/>
        <a:p>
          <a:endParaRPr lang="en-GB"/>
        </a:p>
      </dgm:t>
    </dgm:pt>
    <dgm:pt modelId="{D10BE86C-75DA-489D-88FD-97A0C96CE2A9}">
      <dgm:prSet phldrT="[Text]"/>
      <dgm:spPr/>
      <dgm:t>
        <a:bodyPr/>
        <a:lstStyle/>
        <a:p>
          <a:r>
            <a:rPr lang="en-GB" dirty="0"/>
            <a:t>Causes and incidence of pancreatic exocrine insufficiency</a:t>
          </a:r>
        </a:p>
      </dgm:t>
    </dgm:pt>
    <dgm:pt modelId="{32758AF8-AA85-4AE9-B7D7-F6F8DC1926E3}" type="parTrans" cxnId="{4FF9A1A0-0CD4-4BBB-A59E-CD58FEA1CE63}">
      <dgm:prSet/>
      <dgm:spPr/>
      <dgm:t>
        <a:bodyPr/>
        <a:lstStyle/>
        <a:p>
          <a:endParaRPr lang="en-GB"/>
        </a:p>
      </dgm:t>
    </dgm:pt>
    <dgm:pt modelId="{94B73F01-ED4B-4C12-8EDC-EB390F24264D}" type="sibTrans" cxnId="{4FF9A1A0-0CD4-4BBB-A59E-CD58FEA1CE63}">
      <dgm:prSet/>
      <dgm:spPr/>
      <dgm:t>
        <a:bodyPr/>
        <a:lstStyle/>
        <a:p>
          <a:endParaRPr lang="en-GB"/>
        </a:p>
      </dgm:t>
    </dgm:pt>
    <dgm:pt modelId="{A261B197-3F49-48BA-B2AC-730FB346505A}">
      <dgm:prSet phldrT="[Text]"/>
      <dgm:spPr/>
      <dgm:t>
        <a:bodyPr/>
        <a:lstStyle/>
        <a:p>
          <a:r>
            <a:rPr lang="en-GB" dirty="0"/>
            <a:t>Impact of pancreatic exocrine insufficiency</a:t>
          </a:r>
        </a:p>
      </dgm:t>
    </dgm:pt>
    <dgm:pt modelId="{BFD12072-3AEB-4E69-9BBE-AEFCF86CD557}" type="parTrans" cxnId="{78C3CE0C-85DC-44DC-AFE9-02B406ADE600}">
      <dgm:prSet/>
      <dgm:spPr/>
      <dgm:t>
        <a:bodyPr/>
        <a:lstStyle/>
        <a:p>
          <a:endParaRPr lang="en-GB"/>
        </a:p>
      </dgm:t>
    </dgm:pt>
    <dgm:pt modelId="{D2A08629-8D94-49C7-930E-B388D4F22106}" type="sibTrans" cxnId="{78C3CE0C-85DC-44DC-AFE9-02B406ADE600}">
      <dgm:prSet/>
      <dgm:spPr/>
      <dgm:t>
        <a:bodyPr/>
        <a:lstStyle/>
        <a:p>
          <a:endParaRPr lang="en-GB"/>
        </a:p>
      </dgm:t>
    </dgm:pt>
    <dgm:pt modelId="{DEC4936D-D10E-4DAE-952B-1D8862F8F2DF}">
      <dgm:prSet phldrT="[Text]"/>
      <dgm:spPr/>
      <dgm:t>
        <a:bodyPr/>
        <a:lstStyle/>
        <a:p>
          <a:r>
            <a:rPr lang="en-GB" dirty="0"/>
            <a:t>Managing pancreatic enzyme replacement therapy</a:t>
          </a:r>
        </a:p>
      </dgm:t>
    </dgm:pt>
    <dgm:pt modelId="{DEDFBB48-2EFE-4AA5-B324-8EDACC3C8DC5}" type="parTrans" cxnId="{AE052402-C4E3-4B13-B6B0-C0799149EF8B}">
      <dgm:prSet/>
      <dgm:spPr/>
      <dgm:t>
        <a:bodyPr/>
        <a:lstStyle/>
        <a:p>
          <a:endParaRPr lang="en-GB"/>
        </a:p>
      </dgm:t>
    </dgm:pt>
    <dgm:pt modelId="{44718EAD-01E9-44D3-A1F9-81BBCBE522C5}" type="sibTrans" cxnId="{AE052402-C4E3-4B13-B6B0-C0799149EF8B}">
      <dgm:prSet/>
      <dgm:spPr/>
      <dgm:t>
        <a:bodyPr/>
        <a:lstStyle/>
        <a:p>
          <a:endParaRPr lang="en-GB"/>
        </a:p>
      </dgm:t>
    </dgm:pt>
    <dgm:pt modelId="{691DCBA5-D90E-4552-989D-FCCD150CBB27}">
      <dgm:prSet phldrT="[Text]"/>
      <dgm:spPr/>
      <dgm:t>
        <a:bodyPr/>
        <a:lstStyle/>
        <a:p>
          <a:r>
            <a:rPr lang="en-GB" dirty="0"/>
            <a:t>Recommendations for practice</a:t>
          </a:r>
        </a:p>
      </dgm:t>
    </dgm:pt>
    <dgm:pt modelId="{7516D02D-ADB2-4D1B-8C4D-B9E3D7F51B26}" type="parTrans" cxnId="{BD116F48-655D-4EF3-B321-46175DD82268}">
      <dgm:prSet/>
      <dgm:spPr/>
      <dgm:t>
        <a:bodyPr/>
        <a:lstStyle/>
        <a:p>
          <a:endParaRPr lang="en-GB"/>
        </a:p>
      </dgm:t>
    </dgm:pt>
    <dgm:pt modelId="{D18ADED3-E500-4148-893E-3601EE81B2FD}" type="sibTrans" cxnId="{BD116F48-655D-4EF3-B321-46175DD82268}">
      <dgm:prSet/>
      <dgm:spPr/>
      <dgm:t>
        <a:bodyPr/>
        <a:lstStyle/>
        <a:p>
          <a:endParaRPr lang="en-GB"/>
        </a:p>
      </dgm:t>
    </dgm:pt>
    <dgm:pt modelId="{8E35DB28-CCF9-4057-B4D9-78DC48768F79}" type="pres">
      <dgm:prSet presAssocID="{62E92B88-F505-472E-BD0B-54D1CEC74D51}" presName="diagram" presStyleCnt="0">
        <dgm:presLayoutVars>
          <dgm:dir/>
          <dgm:resizeHandles val="exact"/>
        </dgm:presLayoutVars>
      </dgm:prSet>
      <dgm:spPr/>
    </dgm:pt>
    <dgm:pt modelId="{77FD65E7-F61E-47EB-9717-6C46F5953B87}" type="pres">
      <dgm:prSet presAssocID="{BCA6ACF1-1814-46B2-AE59-298A1639952C}" presName="node" presStyleLbl="node1" presStyleIdx="0" presStyleCnt="5">
        <dgm:presLayoutVars>
          <dgm:bulletEnabled val="1"/>
        </dgm:presLayoutVars>
      </dgm:prSet>
      <dgm:spPr/>
    </dgm:pt>
    <dgm:pt modelId="{F828078B-022C-458A-9D69-A1EA7C30EAFC}" type="pres">
      <dgm:prSet presAssocID="{B8F65166-3FE2-40C9-81C6-6889C7844714}" presName="sibTrans" presStyleCnt="0"/>
      <dgm:spPr/>
    </dgm:pt>
    <dgm:pt modelId="{90675E47-98D2-47DF-9FF3-5D34CB90A4EC}" type="pres">
      <dgm:prSet presAssocID="{D10BE86C-75DA-489D-88FD-97A0C96CE2A9}" presName="node" presStyleLbl="node1" presStyleIdx="1" presStyleCnt="5">
        <dgm:presLayoutVars>
          <dgm:bulletEnabled val="1"/>
        </dgm:presLayoutVars>
      </dgm:prSet>
      <dgm:spPr/>
    </dgm:pt>
    <dgm:pt modelId="{762F5029-D368-49A1-B8E8-9EF90F9B12BB}" type="pres">
      <dgm:prSet presAssocID="{94B73F01-ED4B-4C12-8EDC-EB390F24264D}" presName="sibTrans" presStyleCnt="0"/>
      <dgm:spPr/>
    </dgm:pt>
    <dgm:pt modelId="{3904B51B-6082-43D4-8C4A-FB3838E3782D}" type="pres">
      <dgm:prSet presAssocID="{A261B197-3F49-48BA-B2AC-730FB346505A}" presName="node" presStyleLbl="node1" presStyleIdx="2" presStyleCnt="5">
        <dgm:presLayoutVars>
          <dgm:bulletEnabled val="1"/>
        </dgm:presLayoutVars>
      </dgm:prSet>
      <dgm:spPr/>
    </dgm:pt>
    <dgm:pt modelId="{C9E23EFF-2CAB-4A57-997F-A8D607C6A42E}" type="pres">
      <dgm:prSet presAssocID="{D2A08629-8D94-49C7-930E-B388D4F22106}" presName="sibTrans" presStyleCnt="0"/>
      <dgm:spPr/>
    </dgm:pt>
    <dgm:pt modelId="{4691518B-ADD4-4C59-91F4-9E19856083A5}" type="pres">
      <dgm:prSet presAssocID="{DEC4936D-D10E-4DAE-952B-1D8862F8F2DF}" presName="node" presStyleLbl="node1" presStyleIdx="3" presStyleCnt="5">
        <dgm:presLayoutVars>
          <dgm:bulletEnabled val="1"/>
        </dgm:presLayoutVars>
      </dgm:prSet>
      <dgm:spPr/>
    </dgm:pt>
    <dgm:pt modelId="{05E2B83F-EC69-4094-8A7F-68B7FD80F3C6}" type="pres">
      <dgm:prSet presAssocID="{44718EAD-01E9-44D3-A1F9-81BBCBE522C5}" presName="sibTrans" presStyleCnt="0"/>
      <dgm:spPr/>
    </dgm:pt>
    <dgm:pt modelId="{0E25E224-68D8-4D39-B08E-9E4577086992}" type="pres">
      <dgm:prSet presAssocID="{691DCBA5-D90E-4552-989D-FCCD150CBB27}" presName="node" presStyleLbl="node1" presStyleIdx="4" presStyleCnt="5" custLinFactNeighborX="548" custLinFactNeighborY="954">
        <dgm:presLayoutVars>
          <dgm:bulletEnabled val="1"/>
        </dgm:presLayoutVars>
      </dgm:prSet>
      <dgm:spPr/>
    </dgm:pt>
  </dgm:ptLst>
  <dgm:cxnLst>
    <dgm:cxn modelId="{AE052402-C4E3-4B13-B6B0-C0799149EF8B}" srcId="{62E92B88-F505-472E-BD0B-54D1CEC74D51}" destId="{DEC4936D-D10E-4DAE-952B-1D8862F8F2DF}" srcOrd="3" destOrd="0" parTransId="{DEDFBB48-2EFE-4AA5-B324-8EDACC3C8DC5}" sibTransId="{44718EAD-01E9-44D3-A1F9-81BBCBE522C5}"/>
    <dgm:cxn modelId="{78C3CE0C-85DC-44DC-AFE9-02B406ADE600}" srcId="{62E92B88-F505-472E-BD0B-54D1CEC74D51}" destId="{A261B197-3F49-48BA-B2AC-730FB346505A}" srcOrd="2" destOrd="0" parTransId="{BFD12072-3AEB-4E69-9BBE-AEFCF86CD557}" sibTransId="{D2A08629-8D94-49C7-930E-B388D4F22106}"/>
    <dgm:cxn modelId="{3C91F43A-94C0-4F0F-AB98-9F9BFD1A8032}" type="presOf" srcId="{691DCBA5-D90E-4552-989D-FCCD150CBB27}" destId="{0E25E224-68D8-4D39-B08E-9E4577086992}" srcOrd="0" destOrd="0" presId="urn:microsoft.com/office/officeart/2005/8/layout/default"/>
    <dgm:cxn modelId="{ADCA0A62-CBFD-48C7-8870-0B3ADD0C2D8C}" type="presOf" srcId="{DEC4936D-D10E-4DAE-952B-1D8862F8F2DF}" destId="{4691518B-ADD4-4C59-91F4-9E19856083A5}" srcOrd="0" destOrd="0" presId="urn:microsoft.com/office/officeart/2005/8/layout/default"/>
    <dgm:cxn modelId="{96DEE962-D612-4F14-B69E-734A63BA271B}" srcId="{62E92B88-F505-472E-BD0B-54D1CEC74D51}" destId="{BCA6ACF1-1814-46B2-AE59-298A1639952C}" srcOrd="0" destOrd="0" parTransId="{60151B90-6405-4B7E-B33E-08FE2D5A2E3F}" sibTransId="{B8F65166-3FE2-40C9-81C6-6889C7844714}"/>
    <dgm:cxn modelId="{BD116F48-655D-4EF3-B321-46175DD82268}" srcId="{62E92B88-F505-472E-BD0B-54D1CEC74D51}" destId="{691DCBA5-D90E-4552-989D-FCCD150CBB27}" srcOrd="4" destOrd="0" parTransId="{7516D02D-ADB2-4D1B-8C4D-B9E3D7F51B26}" sibTransId="{D18ADED3-E500-4148-893E-3601EE81B2FD}"/>
    <dgm:cxn modelId="{80199099-00D3-4D81-B913-97CFE54B38BB}" type="presOf" srcId="{D10BE86C-75DA-489D-88FD-97A0C96CE2A9}" destId="{90675E47-98D2-47DF-9FF3-5D34CB90A4EC}" srcOrd="0" destOrd="0" presId="urn:microsoft.com/office/officeart/2005/8/layout/default"/>
    <dgm:cxn modelId="{4FF9A1A0-0CD4-4BBB-A59E-CD58FEA1CE63}" srcId="{62E92B88-F505-472E-BD0B-54D1CEC74D51}" destId="{D10BE86C-75DA-489D-88FD-97A0C96CE2A9}" srcOrd="1" destOrd="0" parTransId="{32758AF8-AA85-4AE9-B7D7-F6F8DC1926E3}" sibTransId="{94B73F01-ED4B-4C12-8EDC-EB390F24264D}"/>
    <dgm:cxn modelId="{2D8C9FA1-05A0-47AE-B549-4A3EFC756F3A}" type="presOf" srcId="{A261B197-3F49-48BA-B2AC-730FB346505A}" destId="{3904B51B-6082-43D4-8C4A-FB3838E3782D}" srcOrd="0" destOrd="0" presId="urn:microsoft.com/office/officeart/2005/8/layout/default"/>
    <dgm:cxn modelId="{774487E0-154C-4A27-9287-B521CF89607B}" type="presOf" srcId="{BCA6ACF1-1814-46B2-AE59-298A1639952C}" destId="{77FD65E7-F61E-47EB-9717-6C46F5953B87}" srcOrd="0" destOrd="0" presId="urn:microsoft.com/office/officeart/2005/8/layout/default"/>
    <dgm:cxn modelId="{335DF8F8-678E-4B1D-AFC7-C90CDA18D95C}" type="presOf" srcId="{62E92B88-F505-472E-BD0B-54D1CEC74D51}" destId="{8E35DB28-CCF9-4057-B4D9-78DC48768F79}" srcOrd="0" destOrd="0" presId="urn:microsoft.com/office/officeart/2005/8/layout/default"/>
    <dgm:cxn modelId="{EC1D69A7-6CD9-4BC3-BF3F-D876C91FF38B}" type="presParOf" srcId="{8E35DB28-CCF9-4057-B4D9-78DC48768F79}" destId="{77FD65E7-F61E-47EB-9717-6C46F5953B87}" srcOrd="0" destOrd="0" presId="urn:microsoft.com/office/officeart/2005/8/layout/default"/>
    <dgm:cxn modelId="{C312F382-3ABC-42A4-82DD-7BD614C994E4}" type="presParOf" srcId="{8E35DB28-CCF9-4057-B4D9-78DC48768F79}" destId="{F828078B-022C-458A-9D69-A1EA7C30EAFC}" srcOrd="1" destOrd="0" presId="urn:microsoft.com/office/officeart/2005/8/layout/default"/>
    <dgm:cxn modelId="{5E739D8B-7F68-4F45-8BFF-D988F50B1CBE}" type="presParOf" srcId="{8E35DB28-CCF9-4057-B4D9-78DC48768F79}" destId="{90675E47-98D2-47DF-9FF3-5D34CB90A4EC}" srcOrd="2" destOrd="0" presId="urn:microsoft.com/office/officeart/2005/8/layout/default"/>
    <dgm:cxn modelId="{7B45A30C-AC52-414E-8494-C65FB89D3D04}" type="presParOf" srcId="{8E35DB28-CCF9-4057-B4D9-78DC48768F79}" destId="{762F5029-D368-49A1-B8E8-9EF90F9B12BB}" srcOrd="3" destOrd="0" presId="urn:microsoft.com/office/officeart/2005/8/layout/default"/>
    <dgm:cxn modelId="{3F403867-BA2A-4368-86C5-62FE48CADEA5}" type="presParOf" srcId="{8E35DB28-CCF9-4057-B4D9-78DC48768F79}" destId="{3904B51B-6082-43D4-8C4A-FB3838E3782D}" srcOrd="4" destOrd="0" presId="urn:microsoft.com/office/officeart/2005/8/layout/default"/>
    <dgm:cxn modelId="{B9D13523-0339-49FD-A365-377AB43E50D5}" type="presParOf" srcId="{8E35DB28-CCF9-4057-B4D9-78DC48768F79}" destId="{C9E23EFF-2CAB-4A57-997F-A8D607C6A42E}" srcOrd="5" destOrd="0" presId="urn:microsoft.com/office/officeart/2005/8/layout/default"/>
    <dgm:cxn modelId="{5B77FE7A-A49F-4368-8C3C-91FC4688F92B}" type="presParOf" srcId="{8E35DB28-CCF9-4057-B4D9-78DC48768F79}" destId="{4691518B-ADD4-4C59-91F4-9E19856083A5}" srcOrd="6" destOrd="0" presId="urn:microsoft.com/office/officeart/2005/8/layout/default"/>
    <dgm:cxn modelId="{6CDC2677-B455-4BE3-9848-776D1359C7DA}" type="presParOf" srcId="{8E35DB28-CCF9-4057-B4D9-78DC48768F79}" destId="{05E2B83F-EC69-4094-8A7F-68B7FD80F3C6}" srcOrd="7" destOrd="0" presId="urn:microsoft.com/office/officeart/2005/8/layout/default"/>
    <dgm:cxn modelId="{7FF76224-559F-4319-A22D-3E429F2E7861}" type="presParOf" srcId="{8E35DB28-CCF9-4057-B4D9-78DC48768F79}" destId="{0E25E224-68D8-4D39-B08E-9E45770869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E92B88-F505-472E-BD0B-54D1CEC74D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CA6ACF1-1814-46B2-AE59-298A1639952C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dirty="0"/>
            <a:t>Anatomy and function of the pancreas</a:t>
          </a:r>
        </a:p>
      </dgm:t>
    </dgm:pt>
    <dgm:pt modelId="{60151B90-6405-4B7E-B33E-08FE2D5A2E3F}" type="parTrans" cxnId="{96DEE962-D612-4F14-B69E-734A63BA271B}">
      <dgm:prSet/>
      <dgm:spPr/>
      <dgm:t>
        <a:bodyPr/>
        <a:lstStyle/>
        <a:p>
          <a:endParaRPr lang="en-GB"/>
        </a:p>
      </dgm:t>
    </dgm:pt>
    <dgm:pt modelId="{B8F65166-3FE2-40C9-81C6-6889C7844714}" type="sibTrans" cxnId="{96DEE962-D612-4F14-B69E-734A63BA271B}">
      <dgm:prSet/>
      <dgm:spPr/>
      <dgm:t>
        <a:bodyPr/>
        <a:lstStyle/>
        <a:p>
          <a:endParaRPr lang="en-GB"/>
        </a:p>
      </dgm:t>
    </dgm:pt>
    <dgm:pt modelId="{D10BE86C-75DA-489D-88FD-97A0C96CE2A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dirty="0"/>
            <a:t>Causes and incidence of pancreatic exocrine insufficiency</a:t>
          </a:r>
        </a:p>
      </dgm:t>
    </dgm:pt>
    <dgm:pt modelId="{32758AF8-AA85-4AE9-B7D7-F6F8DC1926E3}" type="parTrans" cxnId="{4FF9A1A0-0CD4-4BBB-A59E-CD58FEA1CE63}">
      <dgm:prSet/>
      <dgm:spPr/>
      <dgm:t>
        <a:bodyPr/>
        <a:lstStyle/>
        <a:p>
          <a:endParaRPr lang="en-GB"/>
        </a:p>
      </dgm:t>
    </dgm:pt>
    <dgm:pt modelId="{94B73F01-ED4B-4C12-8EDC-EB390F24264D}" type="sibTrans" cxnId="{4FF9A1A0-0CD4-4BBB-A59E-CD58FEA1CE63}">
      <dgm:prSet/>
      <dgm:spPr/>
      <dgm:t>
        <a:bodyPr/>
        <a:lstStyle/>
        <a:p>
          <a:endParaRPr lang="en-GB"/>
        </a:p>
      </dgm:t>
    </dgm:pt>
    <dgm:pt modelId="{A261B197-3F49-48BA-B2AC-730FB346505A}">
      <dgm:prSet phldrT="[Text]"/>
      <dgm:spPr/>
      <dgm:t>
        <a:bodyPr/>
        <a:lstStyle/>
        <a:p>
          <a:r>
            <a:rPr lang="en-GB" dirty="0"/>
            <a:t>Impact of pancreatic exocrine insufficiency</a:t>
          </a:r>
        </a:p>
      </dgm:t>
    </dgm:pt>
    <dgm:pt modelId="{BFD12072-3AEB-4E69-9BBE-AEFCF86CD557}" type="parTrans" cxnId="{78C3CE0C-85DC-44DC-AFE9-02B406ADE600}">
      <dgm:prSet/>
      <dgm:spPr/>
      <dgm:t>
        <a:bodyPr/>
        <a:lstStyle/>
        <a:p>
          <a:endParaRPr lang="en-GB"/>
        </a:p>
      </dgm:t>
    </dgm:pt>
    <dgm:pt modelId="{D2A08629-8D94-49C7-930E-B388D4F22106}" type="sibTrans" cxnId="{78C3CE0C-85DC-44DC-AFE9-02B406ADE600}">
      <dgm:prSet/>
      <dgm:spPr/>
      <dgm:t>
        <a:bodyPr/>
        <a:lstStyle/>
        <a:p>
          <a:endParaRPr lang="en-GB"/>
        </a:p>
      </dgm:t>
    </dgm:pt>
    <dgm:pt modelId="{DEC4936D-D10E-4DAE-952B-1D8862F8F2DF}">
      <dgm:prSet phldrT="[Text]"/>
      <dgm:spPr/>
      <dgm:t>
        <a:bodyPr/>
        <a:lstStyle/>
        <a:p>
          <a:r>
            <a:rPr lang="en-GB" dirty="0"/>
            <a:t>Managing pancreatic enzyme replacement therapy</a:t>
          </a:r>
        </a:p>
      </dgm:t>
    </dgm:pt>
    <dgm:pt modelId="{DEDFBB48-2EFE-4AA5-B324-8EDACC3C8DC5}" type="parTrans" cxnId="{AE052402-C4E3-4B13-B6B0-C0799149EF8B}">
      <dgm:prSet/>
      <dgm:spPr/>
      <dgm:t>
        <a:bodyPr/>
        <a:lstStyle/>
        <a:p>
          <a:endParaRPr lang="en-GB"/>
        </a:p>
      </dgm:t>
    </dgm:pt>
    <dgm:pt modelId="{44718EAD-01E9-44D3-A1F9-81BBCBE522C5}" type="sibTrans" cxnId="{AE052402-C4E3-4B13-B6B0-C0799149EF8B}">
      <dgm:prSet/>
      <dgm:spPr/>
      <dgm:t>
        <a:bodyPr/>
        <a:lstStyle/>
        <a:p>
          <a:endParaRPr lang="en-GB"/>
        </a:p>
      </dgm:t>
    </dgm:pt>
    <dgm:pt modelId="{691DCBA5-D90E-4552-989D-FCCD150CBB27}">
      <dgm:prSet phldrT="[Text]"/>
      <dgm:spPr/>
      <dgm:t>
        <a:bodyPr/>
        <a:lstStyle/>
        <a:p>
          <a:r>
            <a:rPr lang="en-GB" dirty="0"/>
            <a:t>Recommendations for practice</a:t>
          </a:r>
        </a:p>
      </dgm:t>
    </dgm:pt>
    <dgm:pt modelId="{7516D02D-ADB2-4D1B-8C4D-B9E3D7F51B26}" type="parTrans" cxnId="{BD116F48-655D-4EF3-B321-46175DD82268}">
      <dgm:prSet/>
      <dgm:spPr/>
      <dgm:t>
        <a:bodyPr/>
        <a:lstStyle/>
        <a:p>
          <a:endParaRPr lang="en-GB"/>
        </a:p>
      </dgm:t>
    </dgm:pt>
    <dgm:pt modelId="{D18ADED3-E500-4148-893E-3601EE81B2FD}" type="sibTrans" cxnId="{BD116F48-655D-4EF3-B321-46175DD82268}">
      <dgm:prSet/>
      <dgm:spPr/>
      <dgm:t>
        <a:bodyPr/>
        <a:lstStyle/>
        <a:p>
          <a:endParaRPr lang="en-GB"/>
        </a:p>
      </dgm:t>
    </dgm:pt>
    <dgm:pt modelId="{8E35DB28-CCF9-4057-B4D9-78DC48768F79}" type="pres">
      <dgm:prSet presAssocID="{62E92B88-F505-472E-BD0B-54D1CEC74D51}" presName="diagram" presStyleCnt="0">
        <dgm:presLayoutVars>
          <dgm:dir/>
          <dgm:resizeHandles val="exact"/>
        </dgm:presLayoutVars>
      </dgm:prSet>
      <dgm:spPr/>
    </dgm:pt>
    <dgm:pt modelId="{77FD65E7-F61E-47EB-9717-6C46F5953B87}" type="pres">
      <dgm:prSet presAssocID="{BCA6ACF1-1814-46B2-AE59-298A1639952C}" presName="node" presStyleLbl="node1" presStyleIdx="0" presStyleCnt="5">
        <dgm:presLayoutVars>
          <dgm:bulletEnabled val="1"/>
        </dgm:presLayoutVars>
      </dgm:prSet>
      <dgm:spPr/>
    </dgm:pt>
    <dgm:pt modelId="{F828078B-022C-458A-9D69-A1EA7C30EAFC}" type="pres">
      <dgm:prSet presAssocID="{B8F65166-3FE2-40C9-81C6-6889C7844714}" presName="sibTrans" presStyleCnt="0"/>
      <dgm:spPr/>
    </dgm:pt>
    <dgm:pt modelId="{90675E47-98D2-47DF-9FF3-5D34CB90A4EC}" type="pres">
      <dgm:prSet presAssocID="{D10BE86C-75DA-489D-88FD-97A0C96CE2A9}" presName="node" presStyleLbl="node1" presStyleIdx="1" presStyleCnt="5">
        <dgm:presLayoutVars>
          <dgm:bulletEnabled val="1"/>
        </dgm:presLayoutVars>
      </dgm:prSet>
      <dgm:spPr/>
    </dgm:pt>
    <dgm:pt modelId="{762F5029-D368-49A1-B8E8-9EF90F9B12BB}" type="pres">
      <dgm:prSet presAssocID="{94B73F01-ED4B-4C12-8EDC-EB390F24264D}" presName="sibTrans" presStyleCnt="0"/>
      <dgm:spPr/>
    </dgm:pt>
    <dgm:pt modelId="{3904B51B-6082-43D4-8C4A-FB3838E3782D}" type="pres">
      <dgm:prSet presAssocID="{A261B197-3F49-48BA-B2AC-730FB346505A}" presName="node" presStyleLbl="node1" presStyleIdx="2" presStyleCnt="5">
        <dgm:presLayoutVars>
          <dgm:bulletEnabled val="1"/>
        </dgm:presLayoutVars>
      </dgm:prSet>
      <dgm:spPr/>
    </dgm:pt>
    <dgm:pt modelId="{C9E23EFF-2CAB-4A57-997F-A8D607C6A42E}" type="pres">
      <dgm:prSet presAssocID="{D2A08629-8D94-49C7-930E-B388D4F22106}" presName="sibTrans" presStyleCnt="0"/>
      <dgm:spPr/>
    </dgm:pt>
    <dgm:pt modelId="{4691518B-ADD4-4C59-91F4-9E19856083A5}" type="pres">
      <dgm:prSet presAssocID="{DEC4936D-D10E-4DAE-952B-1D8862F8F2DF}" presName="node" presStyleLbl="node1" presStyleIdx="3" presStyleCnt="5">
        <dgm:presLayoutVars>
          <dgm:bulletEnabled val="1"/>
        </dgm:presLayoutVars>
      </dgm:prSet>
      <dgm:spPr/>
    </dgm:pt>
    <dgm:pt modelId="{05E2B83F-EC69-4094-8A7F-68B7FD80F3C6}" type="pres">
      <dgm:prSet presAssocID="{44718EAD-01E9-44D3-A1F9-81BBCBE522C5}" presName="sibTrans" presStyleCnt="0"/>
      <dgm:spPr/>
    </dgm:pt>
    <dgm:pt modelId="{0E25E224-68D8-4D39-B08E-9E4577086992}" type="pres">
      <dgm:prSet presAssocID="{691DCBA5-D90E-4552-989D-FCCD150CBB27}" presName="node" presStyleLbl="node1" presStyleIdx="4" presStyleCnt="5" custLinFactNeighborX="548" custLinFactNeighborY="954">
        <dgm:presLayoutVars>
          <dgm:bulletEnabled val="1"/>
        </dgm:presLayoutVars>
      </dgm:prSet>
      <dgm:spPr/>
    </dgm:pt>
  </dgm:ptLst>
  <dgm:cxnLst>
    <dgm:cxn modelId="{AE052402-C4E3-4B13-B6B0-C0799149EF8B}" srcId="{62E92B88-F505-472E-BD0B-54D1CEC74D51}" destId="{DEC4936D-D10E-4DAE-952B-1D8862F8F2DF}" srcOrd="3" destOrd="0" parTransId="{DEDFBB48-2EFE-4AA5-B324-8EDACC3C8DC5}" sibTransId="{44718EAD-01E9-44D3-A1F9-81BBCBE522C5}"/>
    <dgm:cxn modelId="{78C3CE0C-85DC-44DC-AFE9-02B406ADE600}" srcId="{62E92B88-F505-472E-BD0B-54D1CEC74D51}" destId="{A261B197-3F49-48BA-B2AC-730FB346505A}" srcOrd="2" destOrd="0" parTransId="{BFD12072-3AEB-4E69-9BBE-AEFCF86CD557}" sibTransId="{D2A08629-8D94-49C7-930E-B388D4F22106}"/>
    <dgm:cxn modelId="{3C91F43A-94C0-4F0F-AB98-9F9BFD1A8032}" type="presOf" srcId="{691DCBA5-D90E-4552-989D-FCCD150CBB27}" destId="{0E25E224-68D8-4D39-B08E-9E4577086992}" srcOrd="0" destOrd="0" presId="urn:microsoft.com/office/officeart/2005/8/layout/default"/>
    <dgm:cxn modelId="{ADCA0A62-CBFD-48C7-8870-0B3ADD0C2D8C}" type="presOf" srcId="{DEC4936D-D10E-4DAE-952B-1D8862F8F2DF}" destId="{4691518B-ADD4-4C59-91F4-9E19856083A5}" srcOrd="0" destOrd="0" presId="urn:microsoft.com/office/officeart/2005/8/layout/default"/>
    <dgm:cxn modelId="{96DEE962-D612-4F14-B69E-734A63BA271B}" srcId="{62E92B88-F505-472E-BD0B-54D1CEC74D51}" destId="{BCA6ACF1-1814-46B2-AE59-298A1639952C}" srcOrd="0" destOrd="0" parTransId="{60151B90-6405-4B7E-B33E-08FE2D5A2E3F}" sibTransId="{B8F65166-3FE2-40C9-81C6-6889C7844714}"/>
    <dgm:cxn modelId="{BD116F48-655D-4EF3-B321-46175DD82268}" srcId="{62E92B88-F505-472E-BD0B-54D1CEC74D51}" destId="{691DCBA5-D90E-4552-989D-FCCD150CBB27}" srcOrd="4" destOrd="0" parTransId="{7516D02D-ADB2-4D1B-8C4D-B9E3D7F51B26}" sibTransId="{D18ADED3-E500-4148-893E-3601EE81B2FD}"/>
    <dgm:cxn modelId="{80199099-00D3-4D81-B913-97CFE54B38BB}" type="presOf" srcId="{D10BE86C-75DA-489D-88FD-97A0C96CE2A9}" destId="{90675E47-98D2-47DF-9FF3-5D34CB90A4EC}" srcOrd="0" destOrd="0" presId="urn:microsoft.com/office/officeart/2005/8/layout/default"/>
    <dgm:cxn modelId="{4FF9A1A0-0CD4-4BBB-A59E-CD58FEA1CE63}" srcId="{62E92B88-F505-472E-BD0B-54D1CEC74D51}" destId="{D10BE86C-75DA-489D-88FD-97A0C96CE2A9}" srcOrd="1" destOrd="0" parTransId="{32758AF8-AA85-4AE9-B7D7-F6F8DC1926E3}" sibTransId="{94B73F01-ED4B-4C12-8EDC-EB390F24264D}"/>
    <dgm:cxn modelId="{2D8C9FA1-05A0-47AE-B549-4A3EFC756F3A}" type="presOf" srcId="{A261B197-3F49-48BA-B2AC-730FB346505A}" destId="{3904B51B-6082-43D4-8C4A-FB3838E3782D}" srcOrd="0" destOrd="0" presId="urn:microsoft.com/office/officeart/2005/8/layout/default"/>
    <dgm:cxn modelId="{774487E0-154C-4A27-9287-B521CF89607B}" type="presOf" srcId="{BCA6ACF1-1814-46B2-AE59-298A1639952C}" destId="{77FD65E7-F61E-47EB-9717-6C46F5953B87}" srcOrd="0" destOrd="0" presId="urn:microsoft.com/office/officeart/2005/8/layout/default"/>
    <dgm:cxn modelId="{335DF8F8-678E-4B1D-AFC7-C90CDA18D95C}" type="presOf" srcId="{62E92B88-F505-472E-BD0B-54D1CEC74D51}" destId="{8E35DB28-CCF9-4057-B4D9-78DC48768F79}" srcOrd="0" destOrd="0" presId="urn:microsoft.com/office/officeart/2005/8/layout/default"/>
    <dgm:cxn modelId="{EC1D69A7-6CD9-4BC3-BF3F-D876C91FF38B}" type="presParOf" srcId="{8E35DB28-CCF9-4057-B4D9-78DC48768F79}" destId="{77FD65E7-F61E-47EB-9717-6C46F5953B87}" srcOrd="0" destOrd="0" presId="urn:microsoft.com/office/officeart/2005/8/layout/default"/>
    <dgm:cxn modelId="{C312F382-3ABC-42A4-82DD-7BD614C994E4}" type="presParOf" srcId="{8E35DB28-CCF9-4057-B4D9-78DC48768F79}" destId="{F828078B-022C-458A-9D69-A1EA7C30EAFC}" srcOrd="1" destOrd="0" presId="urn:microsoft.com/office/officeart/2005/8/layout/default"/>
    <dgm:cxn modelId="{5E739D8B-7F68-4F45-8BFF-D988F50B1CBE}" type="presParOf" srcId="{8E35DB28-CCF9-4057-B4D9-78DC48768F79}" destId="{90675E47-98D2-47DF-9FF3-5D34CB90A4EC}" srcOrd="2" destOrd="0" presId="urn:microsoft.com/office/officeart/2005/8/layout/default"/>
    <dgm:cxn modelId="{7B45A30C-AC52-414E-8494-C65FB89D3D04}" type="presParOf" srcId="{8E35DB28-CCF9-4057-B4D9-78DC48768F79}" destId="{762F5029-D368-49A1-B8E8-9EF90F9B12BB}" srcOrd="3" destOrd="0" presId="urn:microsoft.com/office/officeart/2005/8/layout/default"/>
    <dgm:cxn modelId="{3F403867-BA2A-4368-86C5-62FE48CADEA5}" type="presParOf" srcId="{8E35DB28-CCF9-4057-B4D9-78DC48768F79}" destId="{3904B51B-6082-43D4-8C4A-FB3838E3782D}" srcOrd="4" destOrd="0" presId="urn:microsoft.com/office/officeart/2005/8/layout/default"/>
    <dgm:cxn modelId="{B9D13523-0339-49FD-A365-377AB43E50D5}" type="presParOf" srcId="{8E35DB28-CCF9-4057-B4D9-78DC48768F79}" destId="{C9E23EFF-2CAB-4A57-997F-A8D607C6A42E}" srcOrd="5" destOrd="0" presId="urn:microsoft.com/office/officeart/2005/8/layout/default"/>
    <dgm:cxn modelId="{5B77FE7A-A49F-4368-8C3C-91FC4688F92B}" type="presParOf" srcId="{8E35DB28-CCF9-4057-B4D9-78DC48768F79}" destId="{4691518B-ADD4-4C59-91F4-9E19856083A5}" srcOrd="6" destOrd="0" presId="urn:microsoft.com/office/officeart/2005/8/layout/default"/>
    <dgm:cxn modelId="{6CDC2677-B455-4BE3-9848-776D1359C7DA}" type="presParOf" srcId="{8E35DB28-CCF9-4057-B4D9-78DC48768F79}" destId="{05E2B83F-EC69-4094-8A7F-68B7FD80F3C6}" srcOrd="7" destOrd="0" presId="urn:microsoft.com/office/officeart/2005/8/layout/default"/>
    <dgm:cxn modelId="{7FF76224-559F-4319-A22D-3E429F2E7861}" type="presParOf" srcId="{8E35DB28-CCF9-4057-B4D9-78DC48768F79}" destId="{0E25E224-68D8-4D39-B08E-9E45770869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E92B88-F505-472E-BD0B-54D1CEC74D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CA6ACF1-1814-46B2-AE59-298A1639952C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dirty="0"/>
            <a:t>Anatomy and function of the pancreas</a:t>
          </a:r>
        </a:p>
      </dgm:t>
    </dgm:pt>
    <dgm:pt modelId="{60151B90-6405-4B7E-B33E-08FE2D5A2E3F}" type="parTrans" cxnId="{96DEE962-D612-4F14-B69E-734A63BA271B}">
      <dgm:prSet/>
      <dgm:spPr/>
      <dgm:t>
        <a:bodyPr/>
        <a:lstStyle/>
        <a:p>
          <a:endParaRPr lang="en-GB"/>
        </a:p>
      </dgm:t>
    </dgm:pt>
    <dgm:pt modelId="{B8F65166-3FE2-40C9-81C6-6889C7844714}" type="sibTrans" cxnId="{96DEE962-D612-4F14-B69E-734A63BA271B}">
      <dgm:prSet/>
      <dgm:spPr/>
      <dgm:t>
        <a:bodyPr/>
        <a:lstStyle/>
        <a:p>
          <a:endParaRPr lang="en-GB"/>
        </a:p>
      </dgm:t>
    </dgm:pt>
    <dgm:pt modelId="{D10BE86C-75DA-489D-88FD-97A0C96CE2A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dirty="0"/>
            <a:t>Causes and incidence of pancreatic exocrine insufficiency</a:t>
          </a:r>
        </a:p>
      </dgm:t>
    </dgm:pt>
    <dgm:pt modelId="{32758AF8-AA85-4AE9-B7D7-F6F8DC1926E3}" type="parTrans" cxnId="{4FF9A1A0-0CD4-4BBB-A59E-CD58FEA1CE63}">
      <dgm:prSet/>
      <dgm:spPr/>
      <dgm:t>
        <a:bodyPr/>
        <a:lstStyle/>
        <a:p>
          <a:endParaRPr lang="en-GB"/>
        </a:p>
      </dgm:t>
    </dgm:pt>
    <dgm:pt modelId="{94B73F01-ED4B-4C12-8EDC-EB390F24264D}" type="sibTrans" cxnId="{4FF9A1A0-0CD4-4BBB-A59E-CD58FEA1CE63}">
      <dgm:prSet/>
      <dgm:spPr/>
      <dgm:t>
        <a:bodyPr/>
        <a:lstStyle/>
        <a:p>
          <a:endParaRPr lang="en-GB"/>
        </a:p>
      </dgm:t>
    </dgm:pt>
    <dgm:pt modelId="{A261B197-3F49-48BA-B2AC-730FB346505A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dirty="0"/>
            <a:t>Impact of pancreatic exocrine insufficiency</a:t>
          </a:r>
        </a:p>
      </dgm:t>
    </dgm:pt>
    <dgm:pt modelId="{BFD12072-3AEB-4E69-9BBE-AEFCF86CD557}" type="parTrans" cxnId="{78C3CE0C-85DC-44DC-AFE9-02B406ADE600}">
      <dgm:prSet/>
      <dgm:spPr/>
      <dgm:t>
        <a:bodyPr/>
        <a:lstStyle/>
        <a:p>
          <a:endParaRPr lang="en-GB"/>
        </a:p>
      </dgm:t>
    </dgm:pt>
    <dgm:pt modelId="{D2A08629-8D94-49C7-930E-B388D4F22106}" type="sibTrans" cxnId="{78C3CE0C-85DC-44DC-AFE9-02B406ADE600}">
      <dgm:prSet/>
      <dgm:spPr/>
      <dgm:t>
        <a:bodyPr/>
        <a:lstStyle/>
        <a:p>
          <a:endParaRPr lang="en-GB"/>
        </a:p>
      </dgm:t>
    </dgm:pt>
    <dgm:pt modelId="{DEC4936D-D10E-4DAE-952B-1D8862F8F2DF}">
      <dgm:prSet phldrT="[Text]"/>
      <dgm:spPr/>
      <dgm:t>
        <a:bodyPr/>
        <a:lstStyle/>
        <a:p>
          <a:r>
            <a:rPr lang="en-GB" dirty="0"/>
            <a:t>Managing pancreatic enzyme replacement therapy</a:t>
          </a:r>
        </a:p>
      </dgm:t>
    </dgm:pt>
    <dgm:pt modelId="{DEDFBB48-2EFE-4AA5-B324-8EDACC3C8DC5}" type="parTrans" cxnId="{AE052402-C4E3-4B13-B6B0-C0799149EF8B}">
      <dgm:prSet/>
      <dgm:spPr/>
      <dgm:t>
        <a:bodyPr/>
        <a:lstStyle/>
        <a:p>
          <a:endParaRPr lang="en-GB"/>
        </a:p>
      </dgm:t>
    </dgm:pt>
    <dgm:pt modelId="{44718EAD-01E9-44D3-A1F9-81BBCBE522C5}" type="sibTrans" cxnId="{AE052402-C4E3-4B13-B6B0-C0799149EF8B}">
      <dgm:prSet/>
      <dgm:spPr/>
      <dgm:t>
        <a:bodyPr/>
        <a:lstStyle/>
        <a:p>
          <a:endParaRPr lang="en-GB"/>
        </a:p>
      </dgm:t>
    </dgm:pt>
    <dgm:pt modelId="{691DCBA5-D90E-4552-989D-FCCD150CBB27}">
      <dgm:prSet phldrT="[Text]"/>
      <dgm:spPr/>
      <dgm:t>
        <a:bodyPr/>
        <a:lstStyle/>
        <a:p>
          <a:r>
            <a:rPr lang="en-GB" dirty="0"/>
            <a:t>Recommendations for practice</a:t>
          </a:r>
        </a:p>
      </dgm:t>
    </dgm:pt>
    <dgm:pt modelId="{7516D02D-ADB2-4D1B-8C4D-B9E3D7F51B26}" type="parTrans" cxnId="{BD116F48-655D-4EF3-B321-46175DD82268}">
      <dgm:prSet/>
      <dgm:spPr/>
      <dgm:t>
        <a:bodyPr/>
        <a:lstStyle/>
        <a:p>
          <a:endParaRPr lang="en-GB"/>
        </a:p>
      </dgm:t>
    </dgm:pt>
    <dgm:pt modelId="{D18ADED3-E500-4148-893E-3601EE81B2FD}" type="sibTrans" cxnId="{BD116F48-655D-4EF3-B321-46175DD82268}">
      <dgm:prSet/>
      <dgm:spPr/>
      <dgm:t>
        <a:bodyPr/>
        <a:lstStyle/>
        <a:p>
          <a:endParaRPr lang="en-GB"/>
        </a:p>
      </dgm:t>
    </dgm:pt>
    <dgm:pt modelId="{8E35DB28-CCF9-4057-B4D9-78DC48768F79}" type="pres">
      <dgm:prSet presAssocID="{62E92B88-F505-472E-BD0B-54D1CEC74D51}" presName="diagram" presStyleCnt="0">
        <dgm:presLayoutVars>
          <dgm:dir/>
          <dgm:resizeHandles val="exact"/>
        </dgm:presLayoutVars>
      </dgm:prSet>
      <dgm:spPr/>
    </dgm:pt>
    <dgm:pt modelId="{77FD65E7-F61E-47EB-9717-6C46F5953B87}" type="pres">
      <dgm:prSet presAssocID="{BCA6ACF1-1814-46B2-AE59-298A1639952C}" presName="node" presStyleLbl="node1" presStyleIdx="0" presStyleCnt="5">
        <dgm:presLayoutVars>
          <dgm:bulletEnabled val="1"/>
        </dgm:presLayoutVars>
      </dgm:prSet>
      <dgm:spPr/>
    </dgm:pt>
    <dgm:pt modelId="{F828078B-022C-458A-9D69-A1EA7C30EAFC}" type="pres">
      <dgm:prSet presAssocID="{B8F65166-3FE2-40C9-81C6-6889C7844714}" presName="sibTrans" presStyleCnt="0"/>
      <dgm:spPr/>
    </dgm:pt>
    <dgm:pt modelId="{90675E47-98D2-47DF-9FF3-5D34CB90A4EC}" type="pres">
      <dgm:prSet presAssocID="{D10BE86C-75DA-489D-88FD-97A0C96CE2A9}" presName="node" presStyleLbl="node1" presStyleIdx="1" presStyleCnt="5">
        <dgm:presLayoutVars>
          <dgm:bulletEnabled val="1"/>
        </dgm:presLayoutVars>
      </dgm:prSet>
      <dgm:spPr/>
    </dgm:pt>
    <dgm:pt modelId="{762F5029-D368-49A1-B8E8-9EF90F9B12BB}" type="pres">
      <dgm:prSet presAssocID="{94B73F01-ED4B-4C12-8EDC-EB390F24264D}" presName="sibTrans" presStyleCnt="0"/>
      <dgm:spPr/>
    </dgm:pt>
    <dgm:pt modelId="{3904B51B-6082-43D4-8C4A-FB3838E3782D}" type="pres">
      <dgm:prSet presAssocID="{A261B197-3F49-48BA-B2AC-730FB346505A}" presName="node" presStyleLbl="node1" presStyleIdx="2" presStyleCnt="5">
        <dgm:presLayoutVars>
          <dgm:bulletEnabled val="1"/>
        </dgm:presLayoutVars>
      </dgm:prSet>
      <dgm:spPr/>
    </dgm:pt>
    <dgm:pt modelId="{C9E23EFF-2CAB-4A57-997F-A8D607C6A42E}" type="pres">
      <dgm:prSet presAssocID="{D2A08629-8D94-49C7-930E-B388D4F22106}" presName="sibTrans" presStyleCnt="0"/>
      <dgm:spPr/>
    </dgm:pt>
    <dgm:pt modelId="{4691518B-ADD4-4C59-91F4-9E19856083A5}" type="pres">
      <dgm:prSet presAssocID="{DEC4936D-D10E-4DAE-952B-1D8862F8F2DF}" presName="node" presStyleLbl="node1" presStyleIdx="3" presStyleCnt="5">
        <dgm:presLayoutVars>
          <dgm:bulletEnabled val="1"/>
        </dgm:presLayoutVars>
      </dgm:prSet>
      <dgm:spPr/>
    </dgm:pt>
    <dgm:pt modelId="{05E2B83F-EC69-4094-8A7F-68B7FD80F3C6}" type="pres">
      <dgm:prSet presAssocID="{44718EAD-01E9-44D3-A1F9-81BBCBE522C5}" presName="sibTrans" presStyleCnt="0"/>
      <dgm:spPr/>
    </dgm:pt>
    <dgm:pt modelId="{0E25E224-68D8-4D39-B08E-9E4577086992}" type="pres">
      <dgm:prSet presAssocID="{691DCBA5-D90E-4552-989D-FCCD150CBB27}" presName="node" presStyleLbl="node1" presStyleIdx="4" presStyleCnt="5" custLinFactNeighborX="548" custLinFactNeighborY="954">
        <dgm:presLayoutVars>
          <dgm:bulletEnabled val="1"/>
        </dgm:presLayoutVars>
      </dgm:prSet>
      <dgm:spPr/>
    </dgm:pt>
  </dgm:ptLst>
  <dgm:cxnLst>
    <dgm:cxn modelId="{AE052402-C4E3-4B13-B6B0-C0799149EF8B}" srcId="{62E92B88-F505-472E-BD0B-54D1CEC74D51}" destId="{DEC4936D-D10E-4DAE-952B-1D8862F8F2DF}" srcOrd="3" destOrd="0" parTransId="{DEDFBB48-2EFE-4AA5-B324-8EDACC3C8DC5}" sibTransId="{44718EAD-01E9-44D3-A1F9-81BBCBE522C5}"/>
    <dgm:cxn modelId="{78C3CE0C-85DC-44DC-AFE9-02B406ADE600}" srcId="{62E92B88-F505-472E-BD0B-54D1CEC74D51}" destId="{A261B197-3F49-48BA-B2AC-730FB346505A}" srcOrd="2" destOrd="0" parTransId="{BFD12072-3AEB-4E69-9BBE-AEFCF86CD557}" sibTransId="{D2A08629-8D94-49C7-930E-B388D4F22106}"/>
    <dgm:cxn modelId="{3C91F43A-94C0-4F0F-AB98-9F9BFD1A8032}" type="presOf" srcId="{691DCBA5-D90E-4552-989D-FCCD150CBB27}" destId="{0E25E224-68D8-4D39-B08E-9E4577086992}" srcOrd="0" destOrd="0" presId="urn:microsoft.com/office/officeart/2005/8/layout/default"/>
    <dgm:cxn modelId="{ADCA0A62-CBFD-48C7-8870-0B3ADD0C2D8C}" type="presOf" srcId="{DEC4936D-D10E-4DAE-952B-1D8862F8F2DF}" destId="{4691518B-ADD4-4C59-91F4-9E19856083A5}" srcOrd="0" destOrd="0" presId="urn:microsoft.com/office/officeart/2005/8/layout/default"/>
    <dgm:cxn modelId="{96DEE962-D612-4F14-B69E-734A63BA271B}" srcId="{62E92B88-F505-472E-BD0B-54D1CEC74D51}" destId="{BCA6ACF1-1814-46B2-AE59-298A1639952C}" srcOrd="0" destOrd="0" parTransId="{60151B90-6405-4B7E-B33E-08FE2D5A2E3F}" sibTransId="{B8F65166-3FE2-40C9-81C6-6889C7844714}"/>
    <dgm:cxn modelId="{BD116F48-655D-4EF3-B321-46175DD82268}" srcId="{62E92B88-F505-472E-BD0B-54D1CEC74D51}" destId="{691DCBA5-D90E-4552-989D-FCCD150CBB27}" srcOrd="4" destOrd="0" parTransId="{7516D02D-ADB2-4D1B-8C4D-B9E3D7F51B26}" sibTransId="{D18ADED3-E500-4148-893E-3601EE81B2FD}"/>
    <dgm:cxn modelId="{80199099-00D3-4D81-B913-97CFE54B38BB}" type="presOf" srcId="{D10BE86C-75DA-489D-88FD-97A0C96CE2A9}" destId="{90675E47-98D2-47DF-9FF3-5D34CB90A4EC}" srcOrd="0" destOrd="0" presId="urn:microsoft.com/office/officeart/2005/8/layout/default"/>
    <dgm:cxn modelId="{4FF9A1A0-0CD4-4BBB-A59E-CD58FEA1CE63}" srcId="{62E92B88-F505-472E-BD0B-54D1CEC74D51}" destId="{D10BE86C-75DA-489D-88FD-97A0C96CE2A9}" srcOrd="1" destOrd="0" parTransId="{32758AF8-AA85-4AE9-B7D7-F6F8DC1926E3}" sibTransId="{94B73F01-ED4B-4C12-8EDC-EB390F24264D}"/>
    <dgm:cxn modelId="{2D8C9FA1-05A0-47AE-B549-4A3EFC756F3A}" type="presOf" srcId="{A261B197-3F49-48BA-B2AC-730FB346505A}" destId="{3904B51B-6082-43D4-8C4A-FB3838E3782D}" srcOrd="0" destOrd="0" presId="urn:microsoft.com/office/officeart/2005/8/layout/default"/>
    <dgm:cxn modelId="{774487E0-154C-4A27-9287-B521CF89607B}" type="presOf" srcId="{BCA6ACF1-1814-46B2-AE59-298A1639952C}" destId="{77FD65E7-F61E-47EB-9717-6C46F5953B87}" srcOrd="0" destOrd="0" presId="urn:microsoft.com/office/officeart/2005/8/layout/default"/>
    <dgm:cxn modelId="{335DF8F8-678E-4B1D-AFC7-C90CDA18D95C}" type="presOf" srcId="{62E92B88-F505-472E-BD0B-54D1CEC74D51}" destId="{8E35DB28-CCF9-4057-B4D9-78DC48768F79}" srcOrd="0" destOrd="0" presId="urn:microsoft.com/office/officeart/2005/8/layout/default"/>
    <dgm:cxn modelId="{EC1D69A7-6CD9-4BC3-BF3F-D876C91FF38B}" type="presParOf" srcId="{8E35DB28-CCF9-4057-B4D9-78DC48768F79}" destId="{77FD65E7-F61E-47EB-9717-6C46F5953B87}" srcOrd="0" destOrd="0" presId="urn:microsoft.com/office/officeart/2005/8/layout/default"/>
    <dgm:cxn modelId="{C312F382-3ABC-42A4-82DD-7BD614C994E4}" type="presParOf" srcId="{8E35DB28-CCF9-4057-B4D9-78DC48768F79}" destId="{F828078B-022C-458A-9D69-A1EA7C30EAFC}" srcOrd="1" destOrd="0" presId="urn:microsoft.com/office/officeart/2005/8/layout/default"/>
    <dgm:cxn modelId="{5E739D8B-7F68-4F45-8BFF-D988F50B1CBE}" type="presParOf" srcId="{8E35DB28-CCF9-4057-B4D9-78DC48768F79}" destId="{90675E47-98D2-47DF-9FF3-5D34CB90A4EC}" srcOrd="2" destOrd="0" presId="urn:microsoft.com/office/officeart/2005/8/layout/default"/>
    <dgm:cxn modelId="{7B45A30C-AC52-414E-8494-C65FB89D3D04}" type="presParOf" srcId="{8E35DB28-CCF9-4057-B4D9-78DC48768F79}" destId="{762F5029-D368-49A1-B8E8-9EF90F9B12BB}" srcOrd="3" destOrd="0" presId="urn:microsoft.com/office/officeart/2005/8/layout/default"/>
    <dgm:cxn modelId="{3F403867-BA2A-4368-86C5-62FE48CADEA5}" type="presParOf" srcId="{8E35DB28-CCF9-4057-B4D9-78DC48768F79}" destId="{3904B51B-6082-43D4-8C4A-FB3838E3782D}" srcOrd="4" destOrd="0" presId="urn:microsoft.com/office/officeart/2005/8/layout/default"/>
    <dgm:cxn modelId="{B9D13523-0339-49FD-A365-377AB43E50D5}" type="presParOf" srcId="{8E35DB28-CCF9-4057-B4D9-78DC48768F79}" destId="{C9E23EFF-2CAB-4A57-997F-A8D607C6A42E}" srcOrd="5" destOrd="0" presId="urn:microsoft.com/office/officeart/2005/8/layout/default"/>
    <dgm:cxn modelId="{5B77FE7A-A49F-4368-8C3C-91FC4688F92B}" type="presParOf" srcId="{8E35DB28-CCF9-4057-B4D9-78DC48768F79}" destId="{4691518B-ADD4-4C59-91F4-9E19856083A5}" srcOrd="6" destOrd="0" presId="urn:microsoft.com/office/officeart/2005/8/layout/default"/>
    <dgm:cxn modelId="{6CDC2677-B455-4BE3-9848-776D1359C7DA}" type="presParOf" srcId="{8E35DB28-CCF9-4057-B4D9-78DC48768F79}" destId="{05E2B83F-EC69-4094-8A7F-68B7FD80F3C6}" srcOrd="7" destOrd="0" presId="urn:microsoft.com/office/officeart/2005/8/layout/default"/>
    <dgm:cxn modelId="{7FF76224-559F-4319-A22D-3E429F2E7861}" type="presParOf" srcId="{8E35DB28-CCF9-4057-B4D9-78DC48768F79}" destId="{0E25E224-68D8-4D39-B08E-9E45770869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4F2A78-69F4-4242-8E23-C63CF936A2F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699AA5-EB42-4E2B-9A65-45B635D2EEAE}">
      <dgm:prSet phldrT="[Text]" custT="1"/>
      <dgm:spPr/>
      <dgm:t>
        <a:bodyPr/>
        <a:lstStyle/>
        <a:p>
          <a:r>
            <a:rPr lang="en-GB" sz="3200" dirty="0"/>
            <a:t>Set dose</a:t>
          </a:r>
        </a:p>
      </dgm:t>
    </dgm:pt>
    <dgm:pt modelId="{682F9647-024D-4DCA-8AC8-72869B58CA38}" type="parTrans" cxnId="{58945063-EF93-42DE-8645-5A136FEB31A1}">
      <dgm:prSet/>
      <dgm:spPr/>
      <dgm:t>
        <a:bodyPr/>
        <a:lstStyle/>
        <a:p>
          <a:endParaRPr lang="en-GB" sz="2400"/>
        </a:p>
      </dgm:t>
    </dgm:pt>
    <dgm:pt modelId="{E6B0FB33-5FC6-4BD7-8179-59829727A3E1}" type="sibTrans" cxnId="{58945063-EF93-42DE-8645-5A136FEB31A1}">
      <dgm:prSet custT="1"/>
      <dgm:spPr/>
      <dgm:t>
        <a:bodyPr/>
        <a:lstStyle/>
        <a:p>
          <a:endParaRPr lang="en-GB" sz="2800"/>
        </a:p>
      </dgm:t>
    </dgm:pt>
    <dgm:pt modelId="{BFADD02C-6A44-410E-98C2-ACF79ACAA0F8}">
      <dgm:prSet phldrT="[Text]" custT="1"/>
      <dgm:spPr/>
      <dgm:t>
        <a:bodyPr/>
        <a:lstStyle/>
        <a:p>
          <a:r>
            <a:rPr lang="en-GB" sz="3200" dirty="0"/>
            <a:t>Dose per kg</a:t>
          </a:r>
        </a:p>
      </dgm:t>
    </dgm:pt>
    <dgm:pt modelId="{E67A5D57-ED0B-4B77-8A46-61A1855EA81D}" type="parTrans" cxnId="{D040177E-15DB-4AC3-931D-EF2577518524}">
      <dgm:prSet/>
      <dgm:spPr/>
      <dgm:t>
        <a:bodyPr/>
        <a:lstStyle/>
        <a:p>
          <a:endParaRPr lang="en-GB" sz="2400"/>
        </a:p>
      </dgm:t>
    </dgm:pt>
    <dgm:pt modelId="{6748E44D-8E48-4F80-91A4-3C8C65871E4B}" type="sibTrans" cxnId="{D040177E-15DB-4AC3-931D-EF2577518524}">
      <dgm:prSet custT="1"/>
      <dgm:spPr/>
      <dgm:t>
        <a:bodyPr/>
        <a:lstStyle/>
        <a:p>
          <a:endParaRPr lang="en-GB" sz="2800"/>
        </a:p>
      </dgm:t>
    </dgm:pt>
    <dgm:pt modelId="{ADB6357B-7676-4FA4-9D81-CF78FE70FFE7}">
      <dgm:prSet phldrT="[Text]" custT="1"/>
      <dgm:spPr/>
      <dgm:t>
        <a:bodyPr/>
        <a:lstStyle/>
        <a:p>
          <a:r>
            <a:rPr lang="en-GB" sz="3200" dirty="0"/>
            <a:t>Dose per gram fat</a:t>
          </a:r>
        </a:p>
      </dgm:t>
    </dgm:pt>
    <dgm:pt modelId="{B7217E98-D1AB-4F91-AF75-2F766AC7572F}" type="parTrans" cxnId="{A6ABB12F-12BB-43CA-B1CB-15B6F6EFA59D}">
      <dgm:prSet/>
      <dgm:spPr/>
      <dgm:t>
        <a:bodyPr/>
        <a:lstStyle/>
        <a:p>
          <a:endParaRPr lang="en-GB" sz="2400"/>
        </a:p>
      </dgm:t>
    </dgm:pt>
    <dgm:pt modelId="{816B53F9-4A78-4565-981C-6187824FFE5A}" type="sibTrans" cxnId="{A6ABB12F-12BB-43CA-B1CB-15B6F6EFA59D}">
      <dgm:prSet custT="1"/>
      <dgm:spPr/>
      <dgm:t>
        <a:bodyPr/>
        <a:lstStyle/>
        <a:p>
          <a:endParaRPr lang="en-GB" sz="2800"/>
        </a:p>
      </dgm:t>
    </dgm:pt>
    <dgm:pt modelId="{BC628E74-9C99-44C0-8FB4-C80F50A45813}">
      <dgm:prSet phldrT="[Text]" custT="1"/>
      <dgm:spPr/>
      <dgm:t>
        <a:bodyPr/>
        <a:lstStyle/>
        <a:p>
          <a:r>
            <a:rPr lang="en-GB" sz="3200" dirty="0"/>
            <a:t>Patient choice</a:t>
          </a:r>
        </a:p>
      </dgm:t>
    </dgm:pt>
    <dgm:pt modelId="{A372406A-4F20-415D-812F-3A618E7B819D}" type="parTrans" cxnId="{30A88590-6F25-436B-91E3-D328554FB109}">
      <dgm:prSet/>
      <dgm:spPr/>
      <dgm:t>
        <a:bodyPr/>
        <a:lstStyle/>
        <a:p>
          <a:endParaRPr lang="en-GB" sz="2400"/>
        </a:p>
      </dgm:t>
    </dgm:pt>
    <dgm:pt modelId="{85425F99-518F-429F-9638-2D6991E8D7C3}" type="sibTrans" cxnId="{30A88590-6F25-436B-91E3-D328554FB109}">
      <dgm:prSet custT="1"/>
      <dgm:spPr/>
      <dgm:t>
        <a:bodyPr/>
        <a:lstStyle/>
        <a:p>
          <a:endParaRPr lang="en-GB" sz="2800"/>
        </a:p>
      </dgm:t>
    </dgm:pt>
    <dgm:pt modelId="{9017575D-173F-4BD2-B378-137992AC08F2}">
      <dgm:prSet phldrT="[Text]" custT="1"/>
      <dgm:spPr/>
      <dgm:t>
        <a:bodyPr/>
        <a:lstStyle/>
        <a:p>
          <a:r>
            <a:rPr lang="en-GB" sz="3000" dirty="0"/>
            <a:t>Something else?</a:t>
          </a:r>
        </a:p>
      </dgm:t>
    </dgm:pt>
    <dgm:pt modelId="{1E651CE0-7A8C-4C70-9E85-AB6091CBEC1F}" type="parTrans" cxnId="{DE697BF7-951F-4AAC-A7BE-661CA0DA13BB}">
      <dgm:prSet/>
      <dgm:spPr/>
      <dgm:t>
        <a:bodyPr/>
        <a:lstStyle/>
        <a:p>
          <a:endParaRPr lang="en-GB" sz="2400"/>
        </a:p>
      </dgm:t>
    </dgm:pt>
    <dgm:pt modelId="{70735296-1AA7-4D16-AEBC-46D744238695}" type="sibTrans" cxnId="{DE697BF7-951F-4AAC-A7BE-661CA0DA13BB}">
      <dgm:prSet custT="1"/>
      <dgm:spPr/>
      <dgm:t>
        <a:bodyPr/>
        <a:lstStyle/>
        <a:p>
          <a:endParaRPr lang="en-GB" sz="2800"/>
        </a:p>
      </dgm:t>
    </dgm:pt>
    <dgm:pt modelId="{B61A8FC8-580C-44B9-ACEA-B10501E8C2B0}" type="pres">
      <dgm:prSet presAssocID="{8F4F2A78-69F4-4242-8E23-C63CF936A2FD}" presName="cycle" presStyleCnt="0">
        <dgm:presLayoutVars>
          <dgm:dir/>
          <dgm:resizeHandles val="exact"/>
        </dgm:presLayoutVars>
      </dgm:prSet>
      <dgm:spPr/>
    </dgm:pt>
    <dgm:pt modelId="{41D7A3D0-C798-4FCB-A546-D9CACCCD7CF7}" type="pres">
      <dgm:prSet presAssocID="{C1699AA5-EB42-4E2B-9A65-45B635D2EEAE}" presName="node" presStyleLbl="node1" presStyleIdx="0" presStyleCnt="5" custScaleX="126692" custScaleY="123628" custRadScaleRad="86746" custRadScaleInc="-12291">
        <dgm:presLayoutVars>
          <dgm:bulletEnabled val="1"/>
        </dgm:presLayoutVars>
      </dgm:prSet>
      <dgm:spPr/>
    </dgm:pt>
    <dgm:pt modelId="{4588F0CD-4FEF-46DF-AD9C-431FA2BEB452}" type="pres">
      <dgm:prSet presAssocID="{E6B0FB33-5FC6-4BD7-8179-59829727A3E1}" presName="sibTrans" presStyleLbl="sibTrans2D1" presStyleIdx="0" presStyleCnt="5"/>
      <dgm:spPr/>
    </dgm:pt>
    <dgm:pt modelId="{35CDBB8C-470A-44DE-A546-AFEE967A0404}" type="pres">
      <dgm:prSet presAssocID="{E6B0FB33-5FC6-4BD7-8179-59829727A3E1}" presName="connectorText" presStyleLbl="sibTrans2D1" presStyleIdx="0" presStyleCnt="5"/>
      <dgm:spPr/>
    </dgm:pt>
    <dgm:pt modelId="{3C1A6683-C709-42A8-A0B7-E197DBBA3929}" type="pres">
      <dgm:prSet presAssocID="{BFADD02C-6A44-410E-98C2-ACF79ACAA0F8}" presName="node" presStyleLbl="node1" presStyleIdx="1" presStyleCnt="5" custScaleX="125236" custScaleY="122645" custRadScaleRad="144028" custRadScaleInc="-6567">
        <dgm:presLayoutVars>
          <dgm:bulletEnabled val="1"/>
        </dgm:presLayoutVars>
      </dgm:prSet>
      <dgm:spPr/>
    </dgm:pt>
    <dgm:pt modelId="{879F8172-1A54-4378-AF3B-A8FA9AF27EF7}" type="pres">
      <dgm:prSet presAssocID="{6748E44D-8E48-4F80-91A4-3C8C65871E4B}" presName="sibTrans" presStyleLbl="sibTrans2D1" presStyleIdx="1" presStyleCnt="5"/>
      <dgm:spPr/>
    </dgm:pt>
    <dgm:pt modelId="{ECFA1EFC-ED47-4197-A4A6-9FAA6D641C85}" type="pres">
      <dgm:prSet presAssocID="{6748E44D-8E48-4F80-91A4-3C8C65871E4B}" presName="connectorText" presStyleLbl="sibTrans2D1" presStyleIdx="1" presStyleCnt="5"/>
      <dgm:spPr/>
    </dgm:pt>
    <dgm:pt modelId="{ED41B9B5-F6DE-45F6-B1BD-166EDFEC5A37}" type="pres">
      <dgm:prSet presAssocID="{ADB6357B-7676-4FA4-9D81-CF78FE70FFE7}" presName="node" presStyleLbl="node1" presStyleIdx="2" presStyleCnt="5" custScaleX="127891" custScaleY="125918" custRadScaleRad="90235" custRadScaleInc="-17689">
        <dgm:presLayoutVars>
          <dgm:bulletEnabled val="1"/>
        </dgm:presLayoutVars>
      </dgm:prSet>
      <dgm:spPr/>
    </dgm:pt>
    <dgm:pt modelId="{E8BB9226-92C0-4E5A-A047-DA8BC7C93D27}" type="pres">
      <dgm:prSet presAssocID="{816B53F9-4A78-4565-981C-6187824FFE5A}" presName="sibTrans" presStyleLbl="sibTrans2D1" presStyleIdx="2" presStyleCnt="5"/>
      <dgm:spPr/>
    </dgm:pt>
    <dgm:pt modelId="{7CD56458-C73E-4625-A3D2-91BCA12EC78C}" type="pres">
      <dgm:prSet presAssocID="{816B53F9-4A78-4565-981C-6187824FFE5A}" presName="connectorText" presStyleLbl="sibTrans2D1" presStyleIdx="2" presStyleCnt="5"/>
      <dgm:spPr/>
    </dgm:pt>
    <dgm:pt modelId="{0C3F2E14-01EE-4CB6-A41D-D2DB2430CFBA}" type="pres">
      <dgm:prSet presAssocID="{BC628E74-9C99-44C0-8FB4-C80F50A45813}" presName="node" presStyleLbl="node1" presStyleIdx="3" presStyleCnt="5" custScaleX="132943" custScaleY="126951" custRadScaleRad="99910" custRadScaleInc="45083">
        <dgm:presLayoutVars>
          <dgm:bulletEnabled val="1"/>
        </dgm:presLayoutVars>
      </dgm:prSet>
      <dgm:spPr/>
    </dgm:pt>
    <dgm:pt modelId="{113B4189-8B51-41E6-98E6-A839D6B97CB4}" type="pres">
      <dgm:prSet presAssocID="{85425F99-518F-429F-9638-2D6991E8D7C3}" presName="sibTrans" presStyleLbl="sibTrans2D1" presStyleIdx="3" presStyleCnt="5"/>
      <dgm:spPr/>
    </dgm:pt>
    <dgm:pt modelId="{A65113AF-4007-42DD-B5A6-89AF14A7FB05}" type="pres">
      <dgm:prSet presAssocID="{85425F99-518F-429F-9638-2D6991E8D7C3}" presName="connectorText" presStyleLbl="sibTrans2D1" presStyleIdx="3" presStyleCnt="5"/>
      <dgm:spPr/>
    </dgm:pt>
    <dgm:pt modelId="{E6F28761-06A6-4F32-BBE2-5ED4E166499B}" type="pres">
      <dgm:prSet presAssocID="{9017575D-173F-4BD2-B378-137992AC08F2}" presName="node" presStyleLbl="node1" presStyleIdx="4" presStyleCnt="5" custScaleX="123660" custScaleY="120215" custRadScaleRad="156540" custRadScaleInc="4777">
        <dgm:presLayoutVars>
          <dgm:bulletEnabled val="1"/>
        </dgm:presLayoutVars>
      </dgm:prSet>
      <dgm:spPr/>
    </dgm:pt>
    <dgm:pt modelId="{7A67A4F5-0655-4330-8664-9152BD5AD27F}" type="pres">
      <dgm:prSet presAssocID="{70735296-1AA7-4D16-AEBC-46D744238695}" presName="sibTrans" presStyleLbl="sibTrans2D1" presStyleIdx="4" presStyleCnt="5"/>
      <dgm:spPr/>
    </dgm:pt>
    <dgm:pt modelId="{B9120A2F-A5B6-4153-87C5-D5699427EBAE}" type="pres">
      <dgm:prSet presAssocID="{70735296-1AA7-4D16-AEBC-46D744238695}" presName="connectorText" presStyleLbl="sibTrans2D1" presStyleIdx="4" presStyleCnt="5"/>
      <dgm:spPr/>
    </dgm:pt>
  </dgm:ptLst>
  <dgm:cxnLst>
    <dgm:cxn modelId="{A8B22708-9CB0-43D3-8260-A4246867667A}" type="presOf" srcId="{6748E44D-8E48-4F80-91A4-3C8C65871E4B}" destId="{879F8172-1A54-4378-AF3B-A8FA9AF27EF7}" srcOrd="0" destOrd="0" presId="urn:microsoft.com/office/officeart/2005/8/layout/cycle2"/>
    <dgm:cxn modelId="{E08D4120-A3FE-43F4-9A02-0CEAD8BB5391}" type="presOf" srcId="{85425F99-518F-429F-9638-2D6991E8D7C3}" destId="{A65113AF-4007-42DD-B5A6-89AF14A7FB05}" srcOrd="1" destOrd="0" presId="urn:microsoft.com/office/officeart/2005/8/layout/cycle2"/>
    <dgm:cxn modelId="{D9E8B22B-5BC9-4E68-A798-0EC85DEA0E5C}" type="presOf" srcId="{70735296-1AA7-4D16-AEBC-46D744238695}" destId="{7A67A4F5-0655-4330-8664-9152BD5AD27F}" srcOrd="0" destOrd="0" presId="urn:microsoft.com/office/officeart/2005/8/layout/cycle2"/>
    <dgm:cxn modelId="{0231722C-0CFD-488F-9615-641F50A6EAD2}" type="presOf" srcId="{9017575D-173F-4BD2-B378-137992AC08F2}" destId="{E6F28761-06A6-4F32-BBE2-5ED4E166499B}" srcOrd="0" destOrd="0" presId="urn:microsoft.com/office/officeart/2005/8/layout/cycle2"/>
    <dgm:cxn modelId="{A318F32C-30CC-4A35-8F31-F92F52C661E8}" type="presOf" srcId="{70735296-1AA7-4D16-AEBC-46D744238695}" destId="{B9120A2F-A5B6-4153-87C5-D5699427EBAE}" srcOrd="1" destOrd="0" presId="urn:microsoft.com/office/officeart/2005/8/layout/cycle2"/>
    <dgm:cxn modelId="{A6ABB12F-12BB-43CA-B1CB-15B6F6EFA59D}" srcId="{8F4F2A78-69F4-4242-8E23-C63CF936A2FD}" destId="{ADB6357B-7676-4FA4-9D81-CF78FE70FFE7}" srcOrd="2" destOrd="0" parTransId="{B7217E98-D1AB-4F91-AF75-2F766AC7572F}" sibTransId="{816B53F9-4A78-4565-981C-6187824FFE5A}"/>
    <dgm:cxn modelId="{4B2EEE3E-D81D-4BF4-AAE9-EC6271F0FE9D}" type="presOf" srcId="{8F4F2A78-69F4-4242-8E23-C63CF936A2FD}" destId="{B61A8FC8-580C-44B9-ACEA-B10501E8C2B0}" srcOrd="0" destOrd="0" presId="urn:microsoft.com/office/officeart/2005/8/layout/cycle2"/>
    <dgm:cxn modelId="{5E654A40-423F-4F8B-8253-623570CA8D05}" type="presOf" srcId="{E6B0FB33-5FC6-4BD7-8179-59829727A3E1}" destId="{35CDBB8C-470A-44DE-A546-AFEE967A0404}" srcOrd="1" destOrd="0" presId="urn:microsoft.com/office/officeart/2005/8/layout/cycle2"/>
    <dgm:cxn modelId="{58945063-EF93-42DE-8645-5A136FEB31A1}" srcId="{8F4F2A78-69F4-4242-8E23-C63CF936A2FD}" destId="{C1699AA5-EB42-4E2B-9A65-45B635D2EEAE}" srcOrd="0" destOrd="0" parTransId="{682F9647-024D-4DCA-8AC8-72869B58CA38}" sibTransId="{E6B0FB33-5FC6-4BD7-8179-59829727A3E1}"/>
    <dgm:cxn modelId="{AC50FE4B-F99F-495C-9466-B8705DD0D189}" type="presOf" srcId="{6748E44D-8E48-4F80-91A4-3C8C65871E4B}" destId="{ECFA1EFC-ED47-4197-A4A6-9FAA6D641C85}" srcOrd="1" destOrd="0" presId="urn:microsoft.com/office/officeart/2005/8/layout/cycle2"/>
    <dgm:cxn modelId="{A8F02A57-4D34-4E6B-B5DB-C20A6A66C48E}" type="presOf" srcId="{C1699AA5-EB42-4E2B-9A65-45B635D2EEAE}" destId="{41D7A3D0-C798-4FCB-A546-D9CACCCD7CF7}" srcOrd="0" destOrd="0" presId="urn:microsoft.com/office/officeart/2005/8/layout/cycle2"/>
    <dgm:cxn modelId="{8EC67859-D313-4304-8D67-732ACAE90516}" type="presOf" srcId="{85425F99-518F-429F-9638-2D6991E8D7C3}" destId="{113B4189-8B51-41E6-98E6-A839D6B97CB4}" srcOrd="0" destOrd="0" presId="urn:microsoft.com/office/officeart/2005/8/layout/cycle2"/>
    <dgm:cxn modelId="{D040177E-15DB-4AC3-931D-EF2577518524}" srcId="{8F4F2A78-69F4-4242-8E23-C63CF936A2FD}" destId="{BFADD02C-6A44-410E-98C2-ACF79ACAA0F8}" srcOrd="1" destOrd="0" parTransId="{E67A5D57-ED0B-4B77-8A46-61A1855EA81D}" sibTransId="{6748E44D-8E48-4F80-91A4-3C8C65871E4B}"/>
    <dgm:cxn modelId="{30A88590-6F25-436B-91E3-D328554FB109}" srcId="{8F4F2A78-69F4-4242-8E23-C63CF936A2FD}" destId="{BC628E74-9C99-44C0-8FB4-C80F50A45813}" srcOrd="3" destOrd="0" parTransId="{A372406A-4F20-415D-812F-3A618E7B819D}" sibTransId="{85425F99-518F-429F-9638-2D6991E8D7C3}"/>
    <dgm:cxn modelId="{9C34AE9D-8941-4DFF-889C-4901964AD59F}" type="presOf" srcId="{E6B0FB33-5FC6-4BD7-8179-59829727A3E1}" destId="{4588F0CD-4FEF-46DF-AD9C-431FA2BEB452}" srcOrd="0" destOrd="0" presId="urn:microsoft.com/office/officeart/2005/8/layout/cycle2"/>
    <dgm:cxn modelId="{787189C9-441C-4F15-8116-D16A6171F5CA}" type="presOf" srcId="{BFADD02C-6A44-410E-98C2-ACF79ACAA0F8}" destId="{3C1A6683-C709-42A8-A0B7-E197DBBA3929}" srcOrd="0" destOrd="0" presId="urn:microsoft.com/office/officeart/2005/8/layout/cycle2"/>
    <dgm:cxn modelId="{123D96D3-EE1D-4B5F-92DD-FB4FE856F225}" type="presOf" srcId="{816B53F9-4A78-4565-981C-6187824FFE5A}" destId="{7CD56458-C73E-4625-A3D2-91BCA12EC78C}" srcOrd="1" destOrd="0" presId="urn:microsoft.com/office/officeart/2005/8/layout/cycle2"/>
    <dgm:cxn modelId="{165C68D7-9334-4629-85D2-F96AE234B6B4}" type="presOf" srcId="{816B53F9-4A78-4565-981C-6187824FFE5A}" destId="{E8BB9226-92C0-4E5A-A047-DA8BC7C93D27}" srcOrd="0" destOrd="0" presId="urn:microsoft.com/office/officeart/2005/8/layout/cycle2"/>
    <dgm:cxn modelId="{261A6CE1-7E40-4724-B88A-C46BAA08AF3A}" type="presOf" srcId="{ADB6357B-7676-4FA4-9D81-CF78FE70FFE7}" destId="{ED41B9B5-F6DE-45F6-B1BD-166EDFEC5A37}" srcOrd="0" destOrd="0" presId="urn:microsoft.com/office/officeart/2005/8/layout/cycle2"/>
    <dgm:cxn modelId="{BA1B74EA-2A6E-41E6-9493-B8B390B6FC37}" type="presOf" srcId="{BC628E74-9C99-44C0-8FB4-C80F50A45813}" destId="{0C3F2E14-01EE-4CB6-A41D-D2DB2430CFBA}" srcOrd="0" destOrd="0" presId="urn:microsoft.com/office/officeart/2005/8/layout/cycle2"/>
    <dgm:cxn modelId="{DE697BF7-951F-4AAC-A7BE-661CA0DA13BB}" srcId="{8F4F2A78-69F4-4242-8E23-C63CF936A2FD}" destId="{9017575D-173F-4BD2-B378-137992AC08F2}" srcOrd="4" destOrd="0" parTransId="{1E651CE0-7A8C-4C70-9E85-AB6091CBEC1F}" sibTransId="{70735296-1AA7-4D16-AEBC-46D744238695}"/>
    <dgm:cxn modelId="{A09E5CEF-8E7C-4BF5-90D0-820B4864CD8F}" type="presParOf" srcId="{B61A8FC8-580C-44B9-ACEA-B10501E8C2B0}" destId="{41D7A3D0-C798-4FCB-A546-D9CACCCD7CF7}" srcOrd="0" destOrd="0" presId="urn:microsoft.com/office/officeart/2005/8/layout/cycle2"/>
    <dgm:cxn modelId="{4ED5AA7D-42EC-42B1-AC21-568D20389D5E}" type="presParOf" srcId="{B61A8FC8-580C-44B9-ACEA-B10501E8C2B0}" destId="{4588F0CD-4FEF-46DF-AD9C-431FA2BEB452}" srcOrd="1" destOrd="0" presId="urn:microsoft.com/office/officeart/2005/8/layout/cycle2"/>
    <dgm:cxn modelId="{CA972E51-B348-4BAE-AEC1-93EDE0AB940A}" type="presParOf" srcId="{4588F0CD-4FEF-46DF-AD9C-431FA2BEB452}" destId="{35CDBB8C-470A-44DE-A546-AFEE967A0404}" srcOrd="0" destOrd="0" presId="urn:microsoft.com/office/officeart/2005/8/layout/cycle2"/>
    <dgm:cxn modelId="{A32D3CC3-FF36-4093-B297-F711747F210B}" type="presParOf" srcId="{B61A8FC8-580C-44B9-ACEA-B10501E8C2B0}" destId="{3C1A6683-C709-42A8-A0B7-E197DBBA3929}" srcOrd="2" destOrd="0" presId="urn:microsoft.com/office/officeart/2005/8/layout/cycle2"/>
    <dgm:cxn modelId="{933DB0FB-8F2C-48B1-9A14-E2A8FA358E8B}" type="presParOf" srcId="{B61A8FC8-580C-44B9-ACEA-B10501E8C2B0}" destId="{879F8172-1A54-4378-AF3B-A8FA9AF27EF7}" srcOrd="3" destOrd="0" presId="urn:microsoft.com/office/officeart/2005/8/layout/cycle2"/>
    <dgm:cxn modelId="{1B1E1EDD-7434-45DE-9814-FD6E6125FD53}" type="presParOf" srcId="{879F8172-1A54-4378-AF3B-A8FA9AF27EF7}" destId="{ECFA1EFC-ED47-4197-A4A6-9FAA6D641C85}" srcOrd="0" destOrd="0" presId="urn:microsoft.com/office/officeart/2005/8/layout/cycle2"/>
    <dgm:cxn modelId="{3307A032-9883-4566-B206-93654ED4EB87}" type="presParOf" srcId="{B61A8FC8-580C-44B9-ACEA-B10501E8C2B0}" destId="{ED41B9B5-F6DE-45F6-B1BD-166EDFEC5A37}" srcOrd="4" destOrd="0" presId="urn:microsoft.com/office/officeart/2005/8/layout/cycle2"/>
    <dgm:cxn modelId="{9E5AAB84-5D01-4712-AB43-879200ED1ED1}" type="presParOf" srcId="{B61A8FC8-580C-44B9-ACEA-B10501E8C2B0}" destId="{E8BB9226-92C0-4E5A-A047-DA8BC7C93D27}" srcOrd="5" destOrd="0" presId="urn:microsoft.com/office/officeart/2005/8/layout/cycle2"/>
    <dgm:cxn modelId="{602F87B5-A31C-40F2-9CC8-008B28913123}" type="presParOf" srcId="{E8BB9226-92C0-4E5A-A047-DA8BC7C93D27}" destId="{7CD56458-C73E-4625-A3D2-91BCA12EC78C}" srcOrd="0" destOrd="0" presId="urn:microsoft.com/office/officeart/2005/8/layout/cycle2"/>
    <dgm:cxn modelId="{B3963607-6706-4F53-9643-5C92848373B0}" type="presParOf" srcId="{B61A8FC8-580C-44B9-ACEA-B10501E8C2B0}" destId="{0C3F2E14-01EE-4CB6-A41D-D2DB2430CFBA}" srcOrd="6" destOrd="0" presId="urn:microsoft.com/office/officeart/2005/8/layout/cycle2"/>
    <dgm:cxn modelId="{3FAFD39A-8762-4A63-AB61-C520BAD75A72}" type="presParOf" srcId="{B61A8FC8-580C-44B9-ACEA-B10501E8C2B0}" destId="{113B4189-8B51-41E6-98E6-A839D6B97CB4}" srcOrd="7" destOrd="0" presId="urn:microsoft.com/office/officeart/2005/8/layout/cycle2"/>
    <dgm:cxn modelId="{B97C1F85-0C8C-4C5E-BDE8-C0DBE2E4A713}" type="presParOf" srcId="{113B4189-8B51-41E6-98E6-A839D6B97CB4}" destId="{A65113AF-4007-42DD-B5A6-89AF14A7FB05}" srcOrd="0" destOrd="0" presId="urn:microsoft.com/office/officeart/2005/8/layout/cycle2"/>
    <dgm:cxn modelId="{AB767358-39CD-4CA7-99E1-25FE41689B16}" type="presParOf" srcId="{B61A8FC8-580C-44B9-ACEA-B10501E8C2B0}" destId="{E6F28761-06A6-4F32-BBE2-5ED4E166499B}" srcOrd="8" destOrd="0" presId="urn:microsoft.com/office/officeart/2005/8/layout/cycle2"/>
    <dgm:cxn modelId="{72B7B245-FF84-4D9A-801B-64C6DEC49BCC}" type="presParOf" srcId="{B61A8FC8-580C-44B9-ACEA-B10501E8C2B0}" destId="{7A67A4F5-0655-4330-8664-9152BD5AD27F}" srcOrd="9" destOrd="0" presId="urn:microsoft.com/office/officeart/2005/8/layout/cycle2"/>
    <dgm:cxn modelId="{DCF122AE-551C-457D-BC64-69C5C65773D6}" type="presParOf" srcId="{7A67A4F5-0655-4330-8664-9152BD5AD27F}" destId="{B9120A2F-A5B6-4153-87C5-D5699427EBA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E92B88-F505-472E-BD0B-54D1CEC74D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CA6ACF1-1814-46B2-AE59-298A1639952C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dirty="0"/>
            <a:t>Anatomy and function of the pancreas</a:t>
          </a:r>
        </a:p>
      </dgm:t>
    </dgm:pt>
    <dgm:pt modelId="{60151B90-6405-4B7E-B33E-08FE2D5A2E3F}" type="parTrans" cxnId="{96DEE962-D612-4F14-B69E-734A63BA271B}">
      <dgm:prSet/>
      <dgm:spPr/>
      <dgm:t>
        <a:bodyPr/>
        <a:lstStyle/>
        <a:p>
          <a:endParaRPr lang="en-GB"/>
        </a:p>
      </dgm:t>
    </dgm:pt>
    <dgm:pt modelId="{B8F65166-3FE2-40C9-81C6-6889C7844714}" type="sibTrans" cxnId="{96DEE962-D612-4F14-B69E-734A63BA271B}">
      <dgm:prSet/>
      <dgm:spPr/>
      <dgm:t>
        <a:bodyPr/>
        <a:lstStyle/>
        <a:p>
          <a:endParaRPr lang="en-GB"/>
        </a:p>
      </dgm:t>
    </dgm:pt>
    <dgm:pt modelId="{D10BE86C-75DA-489D-88FD-97A0C96CE2A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dirty="0"/>
            <a:t>Causes and incidence of pancreatic exocrine insufficiency</a:t>
          </a:r>
        </a:p>
      </dgm:t>
    </dgm:pt>
    <dgm:pt modelId="{32758AF8-AA85-4AE9-B7D7-F6F8DC1926E3}" type="parTrans" cxnId="{4FF9A1A0-0CD4-4BBB-A59E-CD58FEA1CE63}">
      <dgm:prSet/>
      <dgm:spPr/>
      <dgm:t>
        <a:bodyPr/>
        <a:lstStyle/>
        <a:p>
          <a:endParaRPr lang="en-GB"/>
        </a:p>
      </dgm:t>
    </dgm:pt>
    <dgm:pt modelId="{94B73F01-ED4B-4C12-8EDC-EB390F24264D}" type="sibTrans" cxnId="{4FF9A1A0-0CD4-4BBB-A59E-CD58FEA1CE63}">
      <dgm:prSet/>
      <dgm:spPr/>
      <dgm:t>
        <a:bodyPr/>
        <a:lstStyle/>
        <a:p>
          <a:endParaRPr lang="en-GB"/>
        </a:p>
      </dgm:t>
    </dgm:pt>
    <dgm:pt modelId="{A261B197-3F49-48BA-B2AC-730FB346505A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dirty="0"/>
            <a:t>Impact of pancreatic exocrine insufficiency</a:t>
          </a:r>
        </a:p>
      </dgm:t>
    </dgm:pt>
    <dgm:pt modelId="{BFD12072-3AEB-4E69-9BBE-AEFCF86CD557}" type="parTrans" cxnId="{78C3CE0C-85DC-44DC-AFE9-02B406ADE600}">
      <dgm:prSet/>
      <dgm:spPr/>
      <dgm:t>
        <a:bodyPr/>
        <a:lstStyle/>
        <a:p>
          <a:endParaRPr lang="en-GB"/>
        </a:p>
      </dgm:t>
    </dgm:pt>
    <dgm:pt modelId="{D2A08629-8D94-49C7-930E-B388D4F22106}" type="sibTrans" cxnId="{78C3CE0C-85DC-44DC-AFE9-02B406ADE600}">
      <dgm:prSet/>
      <dgm:spPr/>
      <dgm:t>
        <a:bodyPr/>
        <a:lstStyle/>
        <a:p>
          <a:endParaRPr lang="en-GB"/>
        </a:p>
      </dgm:t>
    </dgm:pt>
    <dgm:pt modelId="{DEC4936D-D10E-4DAE-952B-1D8862F8F2D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dirty="0"/>
            <a:t>Managing pancreatic enzyme replacement therapy</a:t>
          </a:r>
        </a:p>
      </dgm:t>
    </dgm:pt>
    <dgm:pt modelId="{DEDFBB48-2EFE-4AA5-B324-8EDACC3C8DC5}" type="parTrans" cxnId="{AE052402-C4E3-4B13-B6B0-C0799149EF8B}">
      <dgm:prSet/>
      <dgm:spPr/>
      <dgm:t>
        <a:bodyPr/>
        <a:lstStyle/>
        <a:p>
          <a:endParaRPr lang="en-GB"/>
        </a:p>
      </dgm:t>
    </dgm:pt>
    <dgm:pt modelId="{44718EAD-01E9-44D3-A1F9-81BBCBE522C5}" type="sibTrans" cxnId="{AE052402-C4E3-4B13-B6B0-C0799149EF8B}">
      <dgm:prSet/>
      <dgm:spPr/>
      <dgm:t>
        <a:bodyPr/>
        <a:lstStyle/>
        <a:p>
          <a:endParaRPr lang="en-GB"/>
        </a:p>
      </dgm:t>
    </dgm:pt>
    <dgm:pt modelId="{691DCBA5-D90E-4552-989D-FCCD150CBB27}">
      <dgm:prSet phldrT="[Text]"/>
      <dgm:spPr/>
      <dgm:t>
        <a:bodyPr/>
        <a:lstStyle/>
        <a:p>
          <a:r>
            <a:rPr lang="en-GB" dirty="0"/>
            <a:t>Recommendations for practice</a:t>
          </a:r>
        </a:p>
      </dgm:t>
    </dgm:pt>
    <dgm:pt modelId="{7516D02D-ADB2-4D1B-8C4D-B9E3D7F51B26}" type="parTrans" cxnId="{BD116F48-655D-4EF3-B321-46175DD82268}">
      <dgm:prSet/>
      <dgm:spPr/>
      <dgm:t>
        <a:bodyPr/>
        <a:lstStyle/>
        <a:p>
          <a:endParaRPr lang="en-GB"/>
        </a:p>
      </dgm:t>
    </dgm:pt>
    <dgm:pt modelId="{D18ADED3-E500-4148-893E-3601EE81B2FD}" type="sibTrans" cxnId="{BD116F48-655D-4EF3-B321-46175DD82268}">
      <dgm:prSet/>
      <dgm:spPr/>
      <dgm:t>
        <a:bodyPr/>
        <a:lstStyle/>
        <a:p>
          <a:endParaRPr lang="en-GB"/>
        </a:p>
      </dgm:t>
    </dgm:pt>
    <dgm:pt modelId="{8E35DB28-CCF9-4057-B4D9-78DC48768F79}" type="pres">
      <dgm:prSet presAssocID="{62E92B88-F505-472E-BD0B-54D1CEC74D51}" presName="diagram" presStyleCnt="0">
        <dgm:presLayoutVars>
          <dgm:dir/>
          <dgm:resizeHandles val="exact"/>
        </dgm:presLayoutVars>
      </dgm:prSet>
      <dgm:spPr/>
    </dgm:pt>
    <dgm:pt modelId="{77FD65E7-F61E-47EB-9717-6C46F5953B87}" type="pres">
      <dgm:prSet presAssocID="{BCA6ACF1-1814-46B2-AE59-298A1639952C}" presName="node" presStyleLbl="node1" presStyleIdx="0" presStyleCnt="5">
        <dgm:presLayoutVars>
          <dgm:bulletEnabled val="1"/>
        </dgm:presLayoutVars>
      </dgm:prSet>
      <dgm:spPr/>
    </dgm:pt>
    <dgm:pt modelId="{F828078B-022C-458A-9D69-A1EA7C30EAFC}" type="pres">
      <dgm:prSet presAssocID="{B8F65166-3FE2-40C9-81C6-6889C7844714}" presName="sibTrans" presStyleCnt="0"/>
      <dgm:spPr/>
    </dgm:pt>
    <dgm:pt modelId="{90675E47-98D2-47DF-9FF3-5D34CB90A4EC}" type="pres">
      <dgm:prSet presAssocID="{D10BE86C-75DA-489D-88FD-97A0C96CE2A9}" presName="node" presStyleLbl="node1" presStyleIdx="1" presStyleCnt="5">
        <dgm:presLayoutVars>
          <dgm:bulletEnabled val="1"/>
        </dgm:presLayoutVars>
      </dgm:prSet>
      <dgm:spPr/>
    </dgm:pt>
    <dgm:pt modelId="{762F5029-D368-49A1-B8E8-9EF90F9B12BB}" type="pres">
      <dgm:prSet presAssocID="{94B73F01-ED4B-4C12-8EDC-EB390F24264D}" presName="sibTrans" presStyleCnt="0"/>
      <dgm:spPr/>
    </dgm:pt>
    <dgm:pt modelId="{3904B51B-6082-43D4-8C4A-FB3838E3782D}" type="pres">
      <dgm:prSet presAssocID="{A261B197-3F49-48BA-B2AC-730FB346505A}" presName="node" presStyleLbl="node1" presStyleIdx="2" presStyleCnt="5">
        <dgm:presLayoutVars>
          <dgm:bulletEnabled val="1"/>
        </dgm:presLayoutVars>
      </dgm:prSet>
      <dgm:spPr/>
    </dgm:pt>
    <dgm:pt modelId="{C9E23EFF-2CAB-4A57-997F-A8D607C6A42E}" type="pres">
      <dgm:prSet presAssocID="{D2A08629-8D94-49C7-930E-B388D4F22106}" presName="sibTrans" presStyleCnt="0"/>
      <dgm:spPr/>
    </dgm:pt>
    <dgm:pt modelId="{4691518B-ADD4-4C59-91F4-9E19856083A5}" type="pres">
      <dgm:prSet presAssocID="{DEC4936D-D10E-4DAE-952B-1D8862F8F2DF}" presName="node" presStyleLbl="node1" presStyleIdx="3" presStyleCnt="5">
        <dgm:presLayoutVars>
          <dgm:bulletEnabled val="1"/>
        </dgm:presLayoutVars>
      </dgm:prSet>
      <dgm:spPr/>
    </dgm:pt>
    <dgm:pt modelId="{05E2B83F-EC69-4094-8A7F-68B7FD80F3C6}" type="pres">
      <dgm:prSet presAssocID="{44718EAD-01E9-44D3-A1F9-81BBCBE522C5}" presName="sibTrans" presStyleCnt="0"/>
      <dgm:spPr/>
    </dgm:pt>
    <dgm:pt modelId="{0E25E224-68D8-4D39-B08E-9E4577086992}" type="pres">
      <dgm:prSet presAssocID="{691DCBA5-D90E-4552-989D-FCCD150CBB27}" presName="node" presStyleLbl="node1" presStyleIdx="4" presStyleCnt="5" custLinFactNeighborX="548" custLinFactNeighborY="954">
        <dgm:presLayoutVars>
          <dgm:bulletEnabled val="1"/>
        </dgm:presLayoutVars>
      </dgm:prSet>
      <dgm:spPr/>
    </dgm:pt>
  </dgm:ptLst>
  <dgm:cxnLst>
    <dgm:cxn modelId="{AE052402-C4E3-4B13-B6B0-C0799149EF8B}" srcId="{62E92B88-F505-472E-BD0B-54D1CEC74D51}" destId="{DEC4936D-D10E-4DAE-952B-1D8862F8F2DF}" srcOrd="3" destOrd="0" parTransId="{DEDFBB48-2EFE-4AA5-B324-8EDACC3C8DC5}" sibTransId="{44718EAD-01E9-44D3-A1F9-81BBCBE522C5}"/>
    <dgm:cxn modelId="{78C3CE0C-85DC-44DC-AFE9-02B406ADE600}" srcId="{62E92B88-F505-472E-BD0B-54D1CEC74D51}" destId="{A261B197-3F49-48BA-B2AC-730FB346505A}" srcOrd="2" destOrd="0" parTransId="{BFD12072-3AEB-4E69-9BBE-AEFCF86CD557}" sibTransId="{D2A08629-8D94-49C7-930E-B388D4F22106}"/>
    <dgm:cxn modelId="{3C91F43A-94C0-4F0F-AB98-9F9BFD1A8032}" type="presOf" srcId="{691DCBA5-D90E-4552-989D-FCCD150CBB27}" destId="{0E25E224-68D8-4D39-B08E-9E4577086992}" srcOrd="0" destOrd="0" presId="urn:microsoft.com/office/officeart/2005/8/layout/default"/>
    <dgm:cxn modelId="{ADCA0A62-CBFD-48C7-8870-0B3ADD0C2D8C}" type="presOf" srcId="{DEC4936D-D10E-4DAE-952B-1D8862F8F2DF}" destId="{4691518B-ADD4-4C59-91F4-9E19856083A5}" srcOrd="0" destOrd="0" presId="urn:microsoft.com/office/officeart/2005/8/layout/default"/>
    <dgm:cxn modelId="{96DEE962-D612-4F14-B69E-734A63BA271B}" srcId="{62E92B88-F505-472E-BD0B-54D1CEC74D51}" destId="{BCA6ACF1-1814-46B2-AE59-298A1639952C}" srcOrd="0" destOrd="0" parTransId="{60151B90-6405-4B7E-B33E-08FE2D5A2E3F}" sibTransId="{B8F65166-3FE2-40C9-81C6-6889C7844714}"/>
    <dgm:cxn modelId="{BD116F48-655D-4EF3-B321-46175DD82268}" srcId="{62E92B88-F505-472E-BD0B-54D1CEC74D51}" destId="{691DCBA5-D90E-4552-989D-FCCD150CBB27}" srcOrd="4" destOrd="0" parTransId="{7516D02D-ADB2-4D1B-8C4D-B9E3D7F51B26}" sibTransId="{D18ADED3-E500-4148-893E-3601EE81B2FD}"/>
    <dgm:cxn modelId="{80199099-00D3-4D81-B913-97CFE54B38BB}" type="presOf" srcId="{D10BE86C-75DA-489D-88FD-97A0C96CE2A9}" destId="{90675E47-98D2-47DF-9FF3-5D34CB90A4EC}" srcOrd="0" destOrd="0" presId="urn:microsoft.com/office/officeart/2005/8/layout/default"/>
    <dgm:cxn modelId="{4FF9A1A0-0CD4-4BBB-A59E-CD58FEA1CE63}" srcId="{62E92B88-F505-472E-BD0B-54D1CEC74D51}" destId="{D10BE86C-75DA-489D-88FD-97A0C96CE2A9}" srcOrd="1" destOrd="0" parTransId="{32758AF8-AA85-4AE9-B7D7-F6F8DC1926E3}" sibTransId="{94B73F01-ED4B-4C12-8EDC-EB390F24264D}"/>
    <dgm:cxn modelId="{2D8C9FA1-05A0-47AE-B549-4A3EFC756F3A}" type="presOf" srcId="{A261B197-3F49-48BA-B2AC-730FB346505A}" destId="{3904B51B-6082-43D4-8C4A-FB3838E3782D}" srcOrd="0" destOrd="0" presId="urn:microsoft.com/office/officeart/2005/8/layout/default"/>
    <dgm:cxn modelId="{774487E0-154C-4A27-9287-B521CF89607B}" type="presOf" srcId="{BCA6ACF1-1814-46B2-AE59-298A1639952C}" destId="{77FD65E7-F61E-47EB-9717-6C46F5953B87}" srcOrd="0" destOrd="0" presId="urn:microsoft.com/office/officeart/2005/8/layout/default"/>
    <dgm:cxn modelId="{335DF8F8-678E-4B1D-AFC7-C90CDA18D95C}" type="presOf" srcId="{62E92B88-F505-472E-BD0B-54D1CEC74D51}" destId="{8E35DB28-CCF9-4057-B4D9-78DC48768F79}" srcOrd="0" destOrd="0" presId="urn:microsoft.com/office/officeart/2005/8/layout/default"/>
    <dgm:cxn modelId="{EC1D69A7-6CD9-4BC3-BF3F-D876C91FF38B}" type="presParOf" srcId="{8E35DB28-CCF9-4057-B4D9-78DC48768F79}" destId="{77FD65E7-F61E-47EB-9717-6C46F5953B87}" srcOrd="0" destOrd="0" presId="urn:microsoft.com/office/officeart/2005/8/layout/default"/>
    <dgm:cxn modelId="{C312F382-3ABC-42A4-82DD-7BD614C994E4}" type="presParOf" srcId="{8E35DB28-CCF9-4057-B4D9-78DC48768F79}" destId="{F828078B-022C-458A-9D69-A1EA7C30EAFC}" srcOrd="1" destOrd="0" presId="urn:microsoft.com/office/officeart/2005/8/layout/default"/>
    <dgm:cxn modelId="{5E739D8B-7F68-4F45-8BFF-D988F50B1CBE}" type="presParOf" srcId="{8E35DB28-CCF9-4057-B4D9-78DC48768F79}" destId="{90675E47-98D2-47DF-9FF3-5D34CB90A4EC}" srcOrd="2" destOrd="0" presId="urn:microsoft.com/office/officeart/2005/8/layout/default"/>
    <dgm:cxn modelId="{7B45A30C-AC52-414E-8494-C65FB89D3D04}" type="presParOf" srcId="{8E35DB28-CCF9-4057-B4D9-78DC48768F79}" destId="{762F5029-D368-49A1-B8E8-9EF90F9B12BB}" srcOrd="3" destOrd="0" presId="urn:microsoft.com/office/officeart/2005/8/layout/default"/>
    <dgm:cxn modelId="{3F403867-BA2A-4368-86C5-62FE48CADEA5}" type="presParOf" srcId="{8E35DB28-CCF9-4057-B4D9-78DC48768F79}" destId="{3904B51B-6082-43D4-8C4A-FB3838E3782D}" srcOrd="4" destOrd="0" presId="urn:microsoft.com/office/officeart/2005/8/layout/default"/>
    <dgm:cxn modelId="{B9D13523-0339-49FD-A365-377AB43E50D5}" type="presParOf" srcId="{8E35DB28-CCF9-4057-B4D9-78DC48768F79}" destId="{C9E23EFF-2CAB-4A57-997F-A8D607C6A42E}" srcOrd="5" destOrd="0" presId="urn:microsoft.com/office/officeart/2005/8/layout/default"/>
    <dgm:cxn modelId="{5B77FE7A-A49F-4368-8C3C-91FC4688F92B}" type="presParOf" srcId="{8E35DB28-CCF9-4057-B4D9-78DC48768F79}" destId="{4691518B-ADD4-4C59-91F4-9E19856083A5}" srcOrd="6" destOrd="0" presId="urn:microsoft.com/office/officeart/2005/8/layout/default"/>
    <dgm:cxn modelId="{6CDC2677-B455-4BE3-9848-776D1359C7DA}" type="presParOf" srcId="{8E35DB28-CCF9-4057-B4D9-78DC48768F79}" destId="{05E2B83F-EC69-4094-8A7F-68B7FD80F3C6}" srcOrd="7" destOrd="0" presId="urn:microsoft.com/office/officeart/2005/8/layout/default"/>
    <dgm:cxn modelId="{7FF76224-559F-4319-A22D-3E429F2E7861}" type="presParOf" srcId="{8E35DB28-CCF9-4057-B4D9-78DC48768F79}" destId="{0E25E224-68D8-4D39-B08E-9E45770869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D65E7-F61E-47EB-9717-6C46F5953B87}">
      <dsp:nvSpPr>
        <dsp:cNvPr id="0" name=""/>
        <dsp:cNvSpPr/>
      </dsp:nvSpPr>
      <dsp:spPr>
        <a:xfrm>
          <a:off x="0" y="256013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Anatomy and function of the pancreas</a:t>
          </a:r>
        </a:p>
      </dsp:txBody>
      <dsp:txXfrm>
        <a:off x="0" y="256013"/>
        <a:ext cx="3515777" cy="2109466"/>
      </dsp:txXfrm>
    </dsp:sp>
    <dsp:sp modelId="{90675E47-98D2-47DF-9FF3-5D34CB90A4EC}">
      <dsp:nvSpPr>
        <dsp:cNvPr id="0" name=""/>
        <dsp:cNvSpPr/>
      </dsp:nvSpPr>
      <dsp:spPr>
        <a:xfrm>
          <a:off x="3867355" y="256013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Causes and incidence of pancreatic exocrine insufficiency</a:t>
          </a:r>
        </a:p>
      </dsp:txBody>
      <dsp:txXfrm>
        <a:off x="3867355" y="256013"/>
        <a:ext cx="3515777" cy="2109466"/>
      </dsp:txXfrm>
    </dsp:sp>
    <dsp:sp modelId="{3904B51B-6082-43D4-8C4A-FB3838E3782D}">
      <dsp:nvSpPr>
        <dsp:cNvPr id="0" name=""/>
        <dsp:cNvSpPr/>
      </dsp:nvSpPr>
      <dsp:spPr>
        <a:xfrm>
          <a:off x="7734710" y="256013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Impact of pancreatic exocrine insufficiency</a:t>
          </a:r>
        </a:p>
      </dsp:txBody>
      <dsp:txXfrm>
        <a:off x="7734710" y="256013"/>
        <a:ext cx="3515777" cy="2109466"/>
      </dsp:txXfrm>
    </dsp:sp>
    <dsp:sp modelId="{4691518B-ADD4-4C59-91F4-9E19856083A5}">
      <dsp:nvSpPr>
        <dsp:cNvPr id="0" name=""/>
        <dsp:cNvSpPr/>
      </dsp:nvSpPr>
      <dsp:spPr>
        <a:xfrm>
          <a:off x="1933677" y="2717057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Managing pancreatic enzyme replacement therapy</a:t>
          </a:r>
        </a:p>
      </dsp:txBody>
      <dsp:txXfrm>
        <a:off x="1933677" y="2717057"/>
        <a:ext cx="3515777" cy="2109466"/>
      </dsp:txXfrm>
    </dsp:sp>
    <dsp:sp modelId="{0E25E224-68D8-4D39-B08E-9E4577086992}">
      <dsp:nvSpPr>
        <dsp:cNvPr id="0" name=""/>
        <dsp:cNvSpPr/>
      </dsp:nvSpPr>
      <dsp:spPr>
        <a:xfrm>
          <a:off x="5820299" y="2737181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Recommendations for practice</a:t>
          </a:r>
        </a:p>
      </dsp:txBody>
      <dsp:txXfrm>
        <a:off x="5820299" y="2737181"/>
        <a:ext cx="3515777" cy="2109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D65E7-F61E-47EB-9717-6C46F5953B87}">
      <dsp:nvSpPr>
        <dsp:cNvPr id="0" name=""/>
        <dsp:cNvSpPr/>
      </dsp:nvSpPr>
      <dsp:spPr>
        <a:xfrm>
          <a:off x="0" y="256013"/>
          <a:ext cx="3515777" cy="210946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Anatomy and function of the pancreas</a:t>
          </a:r>
        </a:p>
      </dsp:txBody>
      <dsp:txXfrm>
        <a:off x="0" y="256013"/>
        <a:ext cx="3515777" cy="2109466"/>
      </dsp:txXfrm>
    </dsp:sp>
    <dsp:sp modelId="{90675E47-98D2-47DF-9FF3-5D34CB90A4EC}">
      <dsp:nvSpPr>
        <dsp:cNvPr id="0" name=""/>
        <dsp:cNvSpPr/>
      </dsp:nvSpPr>
      <dsp:spPr>
        <a:xfrm>
          <a:off x="3867355" y="256013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Causes and incidence of pancreatic exocrine insufficiency</a:t>
          </a:r>
        </a:p>
      </dsp:txBody>
      <dsp:txXfrm>
        <a:off x="3867355" y="256013"/>
        <a:ext cx="3515777" cy="2109466"/>
      </dsp:txXfrm>
    </dsp:sp>
    <dsp:sp modelId="{3904B51B-6082-43D4-8C4A-FB3838E3782D}">
      <dsp:nvSpPr>
        <dsp:cNvPr id="0" name=""/>
        <dsp:cNvSpPr/>
      </dsp:nvSpPr>
      <dsp:spPr>
        <a:xfrm>
          <a:off x="7734710" y="256013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Impact of pancreatic exocrine insufficiency</a:t>
          </a:r>
        </a:p>
      </dsp:txBody>
      <dsp:txXfrm>
        <a:off x="7734710" y="256013"/>
        <a:ext cx="3515777" cy="2109466"/>
      </dsp:txXfrm>
    </dsp:sp>
    <dsp:sp modelId="{4691518B-ADD4-4C59-91F4-9E19856083A5}">
      <dsp:nvSpPr>
        <dsp:cNvPr id="0" name=""/>
        <dsp:cNvSpPr/>
      </dsp:nvSpPr>
      <dsp:spPr>
        <a:xfrm>
          <a:off x="1933677" y="2717057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Managing pancreatic enzyme replacement therapy</a:t>
          </a:r>
        </a:p>
      </dsp:txBody>
      <dsp:txXfrm>
        <a:off x="1933677" y="2717057"/>
        <a:ext cx="3515777" cy="2109466"/>
      </dsp:txXfrm>
    </dsp:sp>
    <dsp:sp modelId="{0E25E224-68D8-4D39-B08E-9E4577086992}">
      <dsp:nvSpPr>
        <dsp:cNvPr id="0" name=""/>
        <dsp:cNvSpPr/>
      </dsp:nvSpPr>
      <dsp:spPr>
        <a:xfrm>
          <a:off x="5820299" y="2737181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Recommendations for practice</a:t>
          </a:r>
        </a:p>
      </dsp:txBody>
      <dsp:txXfrm>
        <a:off x="5820299" y="2737181"/>
        <a:ext cx="3515777" cy="2109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D65E7-F61E-47EB-9717-6C46F5953B87}">
      <dsp:nvSpPr>
        <dsp:cNvPr id="0" name=""/>
        <dsp:cNvSpPr/>
      </dsp:nvSpPr>
      <dsp:spPr>
        <a:xfrm>
          <a:off x="0" y="256013"/>
          <a:ext cx="3515777" cy="210946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Anatomy and function of the pancreas</a:t>
          </a:r>
        </a:p>
      </dsp:txBody>
      <dsp:txXfrm>
        <a:off x="0" y="256013"/>
        <a:ext cx="3515777" cy="2109466"/>
      </dsp:txXfrm>
    </dsp:sp>
    <dsp:sp modelId="{90675E47-98D2-47DF-9FF3-5D34CB90A4EC}">
      <dsp:nvSpPr>
        <dsp:cNvPr id="0" name=""/>
        <dsp:cNvSpPr/>
      </dsp:nvSpPr>
      <dsp:spPr>
        <a:xfrm>
          <a:off x="3867355" y="256013"/>
          <a:ext cx="3515777" cy="210946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Causes and incidence of pancreatic exocrine insufficiency</a:t>
          </a:r>
        </a:p>
      </dsp:txBody>
      <dsp:txXfrm>
        <a:off x="3867355" y="256013"/>
        <a:ext cx="3515777" cy="2109466"/>
      </dsp:txXfrm>
    </dsp:sp>
    <dsp:sp modelId="{3904B51B-6082-43D4-8C4A-FB3838E3782D}">
      <dsp:nvSpPr>
        <dsp:cNvPr id="0" name=""/>
        <dsp:cNvSpPr/>
      </dsp:nvSpPr>
      <dsp:spPr>
        <a:xfrm>
          <a:off x="7734710" y="256013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Impact of pancreatic exocrine insufficiency</a:t>
          </a:r>
        </a:p>
      </dsp:txBody>
      <dsp:txXfrm>
        <a:off x="7734710" y="256013"/>
        <a:ext cx="3515777" cy="2109466"/>
      </dsp:txXfrm>
    </dsp:sp>
    <dsp:sp modelId="{4691518B-ADD4-4C59-91F4-9E19856083A5}">
      <dsp:nvSpPr>
        <dsp:cNvPr id="0" name=""/>
        <dsp:cNvSpPr/>
      </dsp:nvSpPr>
      <dsp:spPr>
        <a:xfrm>
          <a:off x="1933677" y="2717057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Managing pancreatic enzyme replacement therapy</a:t>
          </a:r>
        </a:p>
      </dsp:txBody>
      <dsp:txXfrm>
        <a:off x="1933677" y="2717057"/>
        <a:ext cx="3515777" cy="2109466"/>
      </dsp:txXfrm>
    </dsp:sp>
    <dsp:sp modelId="{0E25E224-68D8-4D39-B08E-9E4577086992}">
      <dsp:nvSpPr>
        <dsp:cNvPr id="0" name=""/>
        <dsp:cNvSpPr/>
      </dsp:nvSpPr>
      <dsp:spPr>
        <a:xfrm>
          <a:off x="5820299" y="2737181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Recommendations for practice</a:t>
          </a:r>
        </a:p>
      </dsp:txBody>
      <dsp:txXfrm>
        <a:off x="5820299" y="2737181"/>
        <a:ext cx="3515777" cy="2109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D65E7-F61E-47EB-9717-6C46F5953B87}">
      <dsp:nvSpPr>
        <dsp:cNvPr id="0" name=""/>
        <dsp:cNvSpPr/>
      </dsp:nvSpPr>
      <dsp:spPr>
        <a:xfrm>
          <a:off x="0" y="256013"/>
          <a:ext cx="3515777" cy="210946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Anatomy and function of the pancreas</a:t>
          </a:r>
        </a:p>
      </dsp:txBody>
      <dsp:txXfrm>
        <a:off x="0" y="256013"/>
        <a:ext cx="3515777" cy="2109466"/>
      </dsp:txXfrm>
    </dsp:sp>
    <dsp:sp modelId="{90675E47-98D2-47DF-9FF3-5D34CB90A4EC}">
      <dsp:nvSpPr>
        <dsp:cNvPr id="0" name=""/>
        <dsp:cNvSpPr/>
      </dsp:nvSpPr>
      <dsp:spPr>
        <a:xfrm>
          <a:off x="3867355" y="256013"/>
          <a:ext cx="3515777" cy="210946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Causes and incidence of pancreatic exocrine insufficiency</a:t>
          </a:r>
        </a:p>
      </dsp:txBody>
      <dsp:txXfrm>
        <a:off x="3867355" y="256013"/>
        <a:ext cx="3515777" cy="2109466"/>
      </dsp:txXfrm>
    </dsp:sp>
    <dsp:sp modelId="{3904B51B-6082-43D4-8C4A-FB3838E3782D}">
      <dsp:nvSpPr>
        <dsp:cNvPr id="0" name=""/>
        <dsp:cNvSpPr/>
      </dsp:nvSpPr>
      <dsp:spPr>
        <a:xfrm>
          <a:off x="7734710" y="256013"/>
          <a:ext cx="3515777" cy="210946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Impact of pancreatic exocrine insufficiency</a:t>
          </a:r>
        </a:p>
      </dsp:txBody>
      <dsp:txXfrm>
        <a:off x="7734710" y="256013"/>
        <a:ext cx="3515777" cy="2109466"/>
      </dsp:txXfrm>
    </dsp:sp>
    <dsp:sp modelId="{4691518B-ADD4-4C59-91F4-9E19856083A5}">
      <dsp:nvSpPr>
        <dsp:cNvPr id="0" name=""/>
        <dsp:cNvSpPr/>
      </dsp:nvSpPr>
      <dsp:spPr>
        <a:xfrm>
          <a:off x="1933677" y="2717057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Managing pancreatic enzyme replacement therapy</a:t>
          </a:r>
        </a:p>
      </dsp:txBody>
      <dsp:txXfrm>
        <a:off x="1933677" y="2717057"/>
        <a:ext cx="3515777" cy="2109466"/>
      </dsp:txXfrm>
    </dsp:sp>
    <dsp:sp modelId="{0E25E224-68D8-4D39-B08E-9E4577086992}">
      <dsp:nvSpPr>
        <dsp:cNvPr id="0" name=""/>
        <dsp:cNvSpPr/>
      </dsp:nvSpPr>
      <dsp:spPr>
        <a:xfrm>
          <a:off x="5820299" y="2737181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Recommendations for practice</a:t>
          </a:r>
        </a:p>
      </dsp:txBody>
      <dsp:txXfrm>
        <a:off x="5820299" y="2737181"/>
        <a:ext cx="3515777" cy="21094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7A3D0-C798-4FCB-A546-D9CACCCD7CF7}">
      <dsp:nvSpPr>
        <dsp:cNvPr id="0" name=""/>
        <dsp:cNvSpPr/>
      </dsp:nvSpPr>
      <dsp:spPr>
        <a:xfrm>
          <a:off x="4036429" y="94505"/>
          <a:ext cx="2547140" cy="2485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Set dose</a:t>
          </a:r>
        </a:p>
      </dsp:txBody>
      <dsp:txXfrm>
        <a:off x="4409449" y="458504"/>
        <a:ext cx="1801100" cy="1757540"/>
      </dsp:txXfrm>
    </dsp:sp>
    <dsp:sp modelId="{4588F0CD-4FEF-46DF-AD9C-431FA2BEB452}">
      <dsp:nvSpPr>
        <dsp:cNvPr id="0" name=""/>
        <dsp:cNvSpPr/>
      </dsp:nvSpPr>
      <dsp:spPr>
        <a:xfrm rot="863560">
          <a:off x="6794208" y="1462739"/>
          <a:ext cx="653559" cy="678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6797285" y="1574080"/>
        <a:ext cx="457491" cy="407125"/>
      </dsp:txXfrm>
    </dsp:sp>
    <dsp:sp modelId="{3C1A6683-C709-42A8-A0B7-E197DBBA3929}">
      <dsp:nvSpPr>
        <dsp:cNvPr id="0" name=""/>
        <dsp:cNvSpPr/>
      </dsp:nvSpPr>
      <dsp:spPr>
        <a:xfrm>
          <a:off x="7695002" y="1039494"/>
          <a:ext cx="2517867" cy="2465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Dose per kg</a:t>
          </a:r>
        </a:p>
      </dsp:txBody>
      <dsp:txXfrm>
        <a:off x="8063735" y="1400598"/>
        <a:ext cx="1780401" cy="1743567"/>
      </dsp:txXfrm>
    </dsp:sp>
    <dsp:sp modelId="{879F8172-1A54-4378-AF3B-A8FA9AF27EF7}">
      <dsp:nvSpPr>
        <dsp:cNvPr id="0" name=""/>
        <dsp:cNvSpPr/>
      </dsp:nvSpPr>
      <dsp:spPr>
        <a:xfrm rot="7346136">
          <a:off x="7739273" y="3408156"/>
          <a:ext cx="554567" cy="678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 rot="10800000">
        <a:off x="7867074" y="3473657"/>
        <a:ext cx="388197" cy="407125"/>
      </dsp:txXfrm>
    </dsp:sp>
    <dsp:sp modelId="{ED41B9B5-F6DE-45F6-B1BD-166EDFEC5A37}">
      <dsp:nvSpPr>
        <dsp:cNvPr id="0" name=""/>
        <dsp:cNvSpPr/>
      </dsp:nvSpPr>
      <dsp:spPr>
        <a:xfrm>
          <a:off x="5759991" y="4009500"/>
          <a:ext cx="2571246" cy="2531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Dose per gram fat</a:t>
          </a:r>
        </a:p>
      </dsp:txBody>
      <dsp:txXfrm>
        <a:off x="6136541" y="4380241"/>
        <a:ext cx="1818146" cy="1790096"/>
      </dsp:txXfrm>
    </dsp:sp>
    <dsp:sp modelId="{E8BB9226-92C0-4E5A-A047-DA8BC7C93D27}">
      <dsp:nvSpPr>
        <dsp:cNvPr id="0" name=""/>
        <dsp:cNvSpPr/>
      </dsp:nvSpPr>
      <dsp:spPr>
        <a:xfrm rot="10934556">
          <a:off x="5030070" y="4867206"/>
          <a:ext cx="516784" cy="678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 rot="10800000">
        <a:off x="5185046" y="5005948"/>
        <a:ext cx="361749" cy="407125"/>
      </dsp:txXfrm>
    </dsp:sp>
    <dsp:sp modelId="{0C3F2E14-01EE-4CB6-A41D-D2DB2430CFBA}">
      <dsp:nvSpPr>
        <dsp:cNvPr id="0" name=""/>
        <dsp:cNvSpPr/>
      </dsp:nvSpPr>
      <dsp:spPr>
        <a:xfrm>
          <a:off x="2114995" y="3858363"/>
          <a:ext cx="2672816" cy="255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Patient choice</a:t>
          </a:r>
        </a:p>
      </dsp:txBody>
      <dsp:txXfrm>
        <a:off x="2506420" y="4232146"/>
        <a:ext cx="1889966" cy="1804781"/>
      </dsp:txXfrm>
    </dsp:sp>
    <dsp:sp modelId="{113B4189-8B51-41E6-98E6-A839D6B97CB4}">
      <dsp:nvSpPr>
        <dsp:cNvPr id="0" name=""/>
        <dsp:cNvSpPr/>
      </dsp:nvSpPr>
      <dsp:spPr>
        <a:xfrm rot="14342730">
          <a:off x="2319150" y="3309460"/>
          <a:ext cx="482191" cy="678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 rot="10800000">
        <a:off x="2428681" y="3507196"/>
        <a:ext cx="337534" cy="407125"/>
      </dsp:txXfrm>
    </dsp:sp>
    <dsp:sp modelId="{E6F28761-06A6-4F32-BBE2-5ED4E166499B}">
      <dsp:nvSpPr>
        <dsp:cNvPr id="0" name=""/>
        <dsp:cNvSpPr/>
      </dsp:nvSpPr>
      <dsp:spPr>
        <a:xfrm>
          <a:off x="450009" y="994497"/>
          <a:ext cx="2486181" cy="2416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Something else?</a:t>
          </a:r>
        </a:p>
      </dsp:txBody>
      <dsp:txXfrm>
        <a:off x="814102" y="1348447"/>
        <a:ext cx="1757995" cy="1709020"/>
      </dsp:txXfrm>
    </dsp:sp>
    <dsp:sp modelId="{7A67A4F5-0655-4330-8664-9152BD5AD27F}">
      <dsp:nvSpPr>
        <dsp:cNvPr id="0" name=""/>
        <dsp:cNvSpPr/>
      </dsp:nvSpPr>
      <dsp:spPr>
        <a:xfrm rot="20792389">
          <a:off x="3149415" y="1438629"/>
          <a:ext cx="639219" cy="678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3152049" y="1596657"/>
        <a:ext cx="447453" cy="4071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D65E7-F61E-47EB-9717-6C46F5953B87}">
      <dsp:nvSpPr>
        <dsp:cNvPr id="0" name=""/>
        <dsp:cNvSpPr/>
      </dsp:nvSpPr>
      <dsp:spPr>
        <a:xfrm>
          <a:off x="0" y="256013"/>
          <a:ext cx="3515777" cy="210946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Anatomy and function of the pancreas</a:t>
          </a:r>
        </a:p>
      </dsp:txBody>
      <dsp:txXfrm>
        <a:off x="0" y="256013"/>
        <a:ext cx="3515777" cy="2109466"/>
      </dsp:txXfrm>
    </dsp:sp>
    <dsp:sp modelId="{90675E47-98D2-47DF-9FF3-5D34CB90A4EC}">
      <dsp:nvSpPr>
        <dsp:cNvPr id="0" name=""/>
        <dsp:cNvSpPr/>
      </dsp:nvSpPr>
      <dsp:spPr>
        <a:xfrm>
          <a:off x="3867355" y="256013"/>
          <a:ext cx="3515777" cy="210946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Causes and incidence of pancreatic exocrine insufficiency</a:t>
          </a:r>
        </a:p>
      </dsp:txBody>
      <dsp:txXfrm>
        <a:off x="3867355" y="256013"/>
        <a:ext cx="3515777" cy="2109466"/>
      </dsp:txXfrm>
    </dsp:sp>
    <dsp:sp modelId="{3904B51B-6082-43D4-8C4A-FB3838E3782D}">
      <dsp:nvSpPr>
        <dsp:cNvPr id="0" name=""/>
        <dsp:cNvSpPr/>
      </dsp:nvSpPr>
      <dsp:spPr>
        <a:xfrm>
          <a:off x="7734710" y="256013"/>
          <a:ext cx="3515777" cy="210946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Impact of pancreatic exocrine insufficiency</a:t>
          </a:r>
        </a:p>
      </dsp:txBody>
      <dsp:txXfrm>
        <a:off x="7734710" y="256013"/>
        <a:ext cx="3515777" cy="2109466"/>
      </dsp:txXfrm>
    </dsp:sp>
    <dsp:sp modelId="{4691518B-ADD4-4C59-91F4-9E19856083A5}">
      <dsp:nvSpPr>
        <dsp:cNvPr id="0" name=""/>
        <dsp:cNvSpPr/>
      </dsp:nvSpPr>
      <dsp:spPr>
        <a:xfrm>
          <a:off x="1933677" y="2717057"/>
          <a:ext cx="3515777" cy="2109466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Managing pancreatic enzyme replacement therapy</a:t>
          </a:r>
        </a:p>
      </dsp:txBody>
      <dsp:txXfrm>
        <a:off x="1933677" y="2717057"/>
        <a:ext cx="3515777" cy="2109466"/>
      </dsp:txXfrm>
    </dsp:sp>
    <dsp:sp modelId="{0E25E224-68D8-4D39-B08E-9E4577086992}">
      <dsp:nvSpPr>
        <dsp:cNvPr id="0" name=""/>
        <dsp:cNvSpPr/>
      </dsp:nvSpPr>
      <dsp:spPr>
        <a:xfrm>
          <a:off x="5820299" y="2737181"/>
          <a:ext cx="3515777" cy="21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Recommendations for practice</a:t>
          </a:r>
        </a:p>
      </dsp:txBody>
      <dsp:txXfrm>
        <a:off x="5820299" y="2737181"/>
        <a:ext cx="3515777" cy="2109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12647-76D6-4A51-B17A-2AF4E525B3C7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E57F1-3AF4-4339-8D7A-8CC09F81F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1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Kluft%20J%5BAuthor%5D&amp;cauthor=true&amp;cauthor_uid=7815242" TargetMode="External"/><Relationship Id="rId3" Type="http://schemas.openxmlformats.org/officeDocument/2006/relationships/hyperlink" Target="https://www.ncbi.nlm.nih.gov/pubmed/7815242" TargetMode="External"/><Relationship Id="rId7" Type="http://schemas.openxmlformats.org/officeDocument/2006/relationships/hyperlink" Target="https://www.ncbi.nlm.nih.gov/pubmed/?term=Chaney%20HR%5BAuthor%5D&amp;cauthor=true&amp;cauthor_uid=7815242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ubmed/?term=Shamsa%20FH%5BAuthor%5D&amp;cauthor=true&amp;cauthor_uid=7815242" TargetMode="External"/><Relationship Id="rId5" Type="http://schemas.openxmlformats.org/officeDocument/2006/relationships/hyperlink" Target="https://www.ncbi.nlm.nih.gov/pubmed/?term=Fink%20RJ%5BAuthor%5D&amp;cauthor=true&amp;cauthor_uid=7815242" TargetMode="External"/><Relationship Id="rId10" Type="http://schemas.openxmlformats.org/officeDocument/2006/relationships/hyperlink" Target="https://www.ncbi.nlm.nih.gov/pubmed/?term=Schidlow%20DV%5BAuthor%5D&amp;cauthor=true&amp;cauthor_uid=7815242" TargetMode="External"/><Relationship Id="rId4" Type="http://schemas.openxmlformats.org/officeDocument/2006/relationships/hyperlink" Target="https://www.ncbi.nlm.nih.gov/pubmed/?term=Beker%20LT%5BAuthor%5D&amp;cauthor=true&amp;cauthor_uid=7815242" TargetMode="External"/><Relationship Id="rId9" Type="http://schemas.openxmlformats.org/officeDocument/2006/relationships/hyperlink" Target="https://www.ncbi.nlm.nih.gov/pubmed/?term=Evans%20E%5BAuthor%5D&amp;cauthor=true&amp;cauthor_uid=7815242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E57F1-3AF4-4339-8D7A-8CC09F81F1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91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E57F1-3AF4-4339-8D7A-8CC09F81F139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6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48CC80CC-EA2B-43E4-B89A-75841B9260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F6826F65-FDEB-46AC-8B4C-4F0C0304FD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Are these different from ours?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4F3A1A1A-1D1F-4E9B-95DF-192B492EE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121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841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61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281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001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E4FE8F-F4A1-471F-B77F-CFF559FA22C7}" type="slidenum">
              <a:rPr lang="en-GB" altLang="en-US">
                <a:latin typeface="Calibri" panose="020F0502020204030204" pitchFamily="34" charset="0"/>
              </a:rPr>
              <a:pPr/>
              <a:t>48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Whitcomb DC, Lehman GA,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Vasileva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G,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Malecka-Panas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E,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Gubergrits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N, Shen Y, et al.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Pancrelipase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delayed-release capsules (CREON) for exocrine pancreatic insufficiency due to chronic pancreatitis or pancreatic surgery: A double-blind randomized trial. The American journal of gastroenterology. 2010;105(10):2276-86.</a:t>
            </a:r>
          </a:p>
          <a:p>
            <a:endParaRPr lang="en-GB" sz="1100" kern="1200" dirty="0">
              <a:solidFill>
                <a:schemeClr val="tx1"/>
              </a:solidFill>
              <a:effectLst/>
              <a:latin typeface="Arial" pitchFamily="-105" charset="0"/>
              <a:ea typeface="+mn-ea"/>
              <a:cs typeface="+mn-cs"/>
            </a:endParaRPr>
          </a:p>
          <a:p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Pezzilli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R,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Andriulli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A,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Bassi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C,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Balzano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G, Cantore M,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Delle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Fave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G, et al. Exocrine pancreatic insufficiency in adults: a shared position statement of the Italian Association for the Study of the Pancreas. World journal of gastroenterology : WJG. 2013;19(44):7930-46.</a:t>
            </a:r>
          </a:p>
          <a:p>
            <a:endParaRPr lang="en-GB" sz="1100" kern="1200" dirty="0">
              <a:solidFill>
                <a:schemeClr val="tx1"/>
              </a:solidFill>
              <a:effectLst/>
              <a:latin typeface="Arial" pitchFamily="-105" charset="0"/>
              <a:ea typeface="+mn-ea"/>
              <a:cs typeface="+mn-cs"/>
            </a:endParaRPr>
          </a:p>
          <a:p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Sikkens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EC,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Cahen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DL, van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Eijck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C,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Kuipers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EJ, Bruno MJ. Patients with exocrine insufficiency due to chronic pancreatitis are undertreated: a Dutch national survey. Pancreatology : official journal of the International Association of Pancreatology. 2012;12(1):71-3.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02D9A-8201-214B-8823-F95E892E81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C4E4E7-93E8-4F47-A273-F5CBF2C422AD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Layer P, Keller J,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Lankisch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PG. Pancreatic enzyme replacement therapy. Current gastroenterology reports. 2001;3(2):101-8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973596A-57C7-4F9D-B799-55D86CEB8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873103B3-E100-48FA-A3B6-63AC10D73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100">
                <a:latin typeface="Arial" panose="020B0604020202020204" pitchFamily="34" charset="0"/>
              </a:rPr>
              <a:t>O'Keefe SJ, Cariem AK, Levy M. The exacerbation of pancreatic endocrine dysfunction by potent pancreatic exocrine supplements in patients with chronic pancreatitis. Journal of clinical gastroenterology. 2001;32(4):319-23.</a:t>
            </a:r>
          </a:p>
          <a:p>
            <a:r>
              <a:rPr lang="en-GB" altLang="en-US" sz="1100">
                <a:latin typeface="Arial" panose="020B0604020202020204" pitchFamily="34" charset="0"/>
              </a:rPr>
              <a:t>GenovaDiagnostics. Digestion/Absorption Pancreatic Elastase. CDSA &amp; CDSA 20 Support Guid. 2008</a:t>
            </a:r>
          </a:p>
          <a:p>
            <a:r>
              <a:rPr lang="en-GB" altLang="en-US" sz="1100">
                <a:latin typeface="Arial" panose="020B0604020202020204" pitchFamily="34" charset="0"/>
              </a:rPr>
              <a:t>Friess H, Michalski CW. Diagnosing exocrine pancreatic insufficiency after surgery: when and which patients to treat. HPB : the official journal of the International Hepato Pancreato Biliary Association. 2009;11 Suppl 3:7-10.</a:t>
            </a:r>
            <a:endParaRPr lang="en-GB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7A5C839-27BF-496D-9366-FB82FD42F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121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841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61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281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001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6B42E6-3084-40F9-91DD-9EADBEA20D8B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8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Gooden HM, White KJ. Pancreatic cancer and supportive care--pancreatic exocrine insufficiency negatively impacts on quality of life. Support Care Cancer. 2013;21(7):1835-41.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Dominguez-Munoz JE, Nieto-Garcia L, Lopez-Diaz J,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Larino-Noia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J,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Abdulkader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I, Iglesias-Garcia J. Impact of the treatment of pancreatic exocrine insufficiency on survival of patients with unresectable pancreatic cancer: a retrospective analysis. BMC cancer. 2018;18(1):534</a:t>
            </a:r>
            <a:endParaRPr lang="en-US" sz="1100" kern="1200" dirty="0">
              <a:solidFill>
                <a:schemeClr val="tx1"/>
              </a:solidFill>
              <a:effectLst/>
              <a:latin typeface="Arial" pitchFamily="-105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Cloyd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JM,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Nogueras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-Gonzalez GM, Prakash LR,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Petzel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MQB, Parker NH, Ngo-Huang AT, et al. Anthropometric Changes in Patients with Pancreatic Cancer Undergoing Preoperative Therapy and Pancreatoduodenectomy. Journal of gastrointestinal surgery : official journal of the Society for Surgery of the Alimentary Tract. 2018;22(4):703-12.</a:t>
            </a:r>
          </a:p>
          <a:p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Woo SM,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Joo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J, Kim SY, Park SJ, Han SS, Kim TH, et al. Efficacy of pancreatic exocrine replacement therapy for patients with unresectable pancreatic cancer in a randomized trial. Pancreatology : official journal of the International Association of Pancreatology. 2016;16(6):1099-105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02D9A-8201-214B-8823-F95E892E815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3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Grewal SS,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McClaine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RJ,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Schmulewitz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N,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Alzahrani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MA,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Hanseman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DJ, Sussman JJ, et al. Factors associated with recidivism following pancreaticoduodenectomy. HPB : the official journal of the International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Hepato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Pancreato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Biliary Association. 2011;13(12):869-75.</a:t>
            </a:r>
            <a:endParaRPr lang="en-GB" sz="1100" kern="1200" dirty="0">
              <a:solidFill>
                <a:schemeClr val="tx1"/>
              </a:solidFill>
              <a:effectLst/>
              <a:latin typeface="Arial" pitchFamily="-105" charset="0"/>
              <a:ea typeface="+mn-ea"/>
              <a:cs typeface="+mn-cs"/>
            </a:endParaRPr>
          </a:p>
          <a:p>
            <a:endParaRPr lang="en-GB" sz="1100" kern="1200" dirty="0">
              <a:solidFill>
                <a:schemeClr val="tx1"/>
              </a:solidFill>
              <a:effectLst/>
              <a:latin typeface="Arial" pitchFamily="-105" charset="0"/>
              <a:ea typeface="+mn-ea"/>
              <a:cs typeface="+mn-cs"/>
            </a:endParaRPr>
          </a:p>
          <a:p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Shintakuya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R,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Uemura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K, Murakami Y, Kondo N, Nakagawa N, Urabe K, et al. Sarcopenia is closely associated with pancreatic exocrine insufficiency in patients with pancreatic disease. Pancreatology : official journal of the International Association of Pancreatology. 2017;17(1):70-5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02D9A-8201-214B-8823-F95E892E815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83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>
                <a:solidFill>
                  <a:schemeClr val="tx1"/>
                </a:solidFill>
                <a:hlinkClick r:id="rId3" tooltip="Journal of pediatric gastroenterology and nutrition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(J </a:t>
            </a:r>
            <a:r>
              <a:rPr lang="en-GB" u="sng" dirty="0" err="1">
                <a:solidFill>
                  <a:schemeClr val="tx1"/>
                </a:solidFill>
                <a:hlinkClick r:id="rId3" tooltip="Journal of pediatric gastroenterology and nutrition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Pediatr</a:t>
            </a:r>
            <a:r>
              <a:rPr lang="en-GB" u="sng" dirty="0">
                <a:solidFill>
                  <a:schemeClr val="tx1"/>
                </a:solidFill>
                <a:hlinkClick r:id="rId3" tooltip="Journal of pediatric gastroenterology and nutrition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Gastroenterol </a:t>
            </a:r>
            <a:r>
              <a:rPr lang="en-GB" u="sng" dirty="0" err="1">
                <a:solidFill>
                  <a:schemeClr val="tx1"/>
                </a:solidFill>
                <a:hlinkClick r:id="rId3" tooltip="Journal of pediatric gastroenterology and nutrition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</a:t>
            </a:r>
            <a:r>
              <a:rPr lang="en-GB" u="sng" dirty="0">
                <a:solidFill>
                  <a:schemeClr val="tx1"/>
                </a:solidFill>
                <a:hlinkClick r:id="rId3" tooltip="Journal of pediatric gastroenterology and nutrition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dirty="0">
                <a:solidFill>
                  <a:schemeClr val="tx1"/>
                </a:solidFill>
              </a:rPr>
              <a:t> 1994 Aug;19(2):191-7).</a:t>
            </a:r>
          </a:p>
          <a:p>
            <a:r>
              <a:rPr lang="en-GB" b="1" dirty="0">
                <a:solidFill>
                  <a:schemeClr val="tx1"/>
                </a:solidFill>
              </a:rPr>
              <a:t>Comparison of weight-based dosages of enteric-coated </a:t>
            </a:r>
            <a:r>
              <a:rPr lang="en-GB" b="1" dirty="0" err="1">
                <a:solidFill>
                  <a:schemeClr val="tx1"/>
                </a:solidFill>
              </a:rPr>
              <a:t>microtablet</a:t>
            </a:r>
            <a:r>
              <a:rPr lang="en-GB" b="1" dirty="0">
                <a:solidFill>
                  <a:schemeClr val="tx1"/>
                </a:solidFill>
              </a:rPr>
              <a:t> enzyme preparations in patients with cystic fibrosis.</a:t>
            </a:r>
          </a:p>
          <a:p>
            <a:r>
              <a:rPr lang="en-GB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Beker LT</a:t>
            </a:r>
            <a:r>
              <a:rPr lang="en-GB" baseline="30000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</a:rPr>
              <a:t>, </a:t>
            </a:r>
            <a:r>
              <a:rPr lang="en-GB" u="sng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Fink RJ</a:t>
            </a:r>
            <a:r>
              <a:rPr lang="en-GB" dirty="0">
                <a:solidFill>
                  <a:schemeClr val="tx1"/>
                </a:solidFill>
              </a:rPr>
              <a:t>, </a:t>
            </a:r>
            <a:r>
              <a:rPr lang="en-GB" u="sng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Shamsa</a:t>
            </a:r>
            <a:r>
              <a:rPr lang="en-GB" u="sng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FH</a:t>
            </a:r>
            <a:r>
              <a:rPr lang="en-GB" dirty="0">
                <a:solidFill>
                  <a:schemeClr val="tx1"/>
                </a:solidFill>
              </a:rPr>
              <a:t>, </a:t>
            </a:r>
            <a:r>
              <a:rPr lang="en-GB" u="sng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Chaney HR</a:t>
            </a:r>
            <a:r>
              <a:rPr lang="en-GB" dirty="0">
                <a:solidFill>
                  <a:schemeClr val="tx1"/>
                </a:solidFill>
              </a:rPr>
              <a:t>, </a:t>
            </a:r>
            <a:r>
              <a:rPr lang="en-GB" u="sng" dirty="0" err="1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Kluft</a:t>
            </a:r>
            <a:r>
              <a:rPr lang="en-GB" u="sng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</a:t>
            </a:r>
            <a:r>
              <a:rPr lang="en-GB" dirty="0">
                <a:solidFill>
                  <a:schemeClr val="tx1"/>
                </a:solidFill>
              </a:rPr>
              <a:t>, </a:t>
            </a:r>
            <a:r>
              <a:rPr lang="en-GB" u="sng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Evans E</a:t>
            </a:r>
            <a:r>
              <a:rPr lang="en-GB" dirty="0">
                <a:solidFill>
                  <a:schemeClr val="tx1"/>
                </a:solidFill>
              </a:rPr>
              <a:t>, </a:t>
            </a:r>
            <a:r>
              <a:rPr lang="en-GB" u="sng" dirty="0" err="1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Schidlow</a:t>
            </a:r>
            <a:r>
              <a:rPr lang="en-GB" u="sng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DV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E57F1-3AF4-4339-8D7A-8CC09F81F13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2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Caliari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S,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Benini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L,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Sembenini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C,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Gregori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B,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Carnielli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V,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Vantini</a:t>
            </a:r>
            <a:r>
              <a:rPr lang="en-GB" sz="1100" kern="1200" dirty="0">
                <a:solidFill>
                  <a:schemeClr val="tx1"/>
                </a:solidFill>
                <a:effectLst/>
                <a:latin typeface="Arial" pitchFamily="-105" charset="0"/>
                <a:ea typeface="+mn-ea"/>
                <a:cs typeface="+mn-cs"/>
              </a:rPr>
              <a:t> I. Medium-chain triglyceride absorption in patients with pancreatic insufficiency. Scandinavian journal of gastroenterology. 1996;31(1):90-4.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02D9A-8201-214B-8823-F95E892E815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52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B1B1458D-38EB-4179-B12B-181CA0975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5EED9814-5C18-4F53-9774-DA58E11B90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5B6FAD2F-BC11-486B-B5BE-33F735D28A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121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841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561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281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0013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A09402-CA04-4420-97D4-C775FF0CE1AD}" type="slidenum">
              <a:rPr lang="en-GB" altLang="en-US">
                <a:latin typeface="Calibri" panose="020F0502020204030204" pitchFamily="34" charset="0"/>
              </a:rPr>
              <a:pPr/>
              <a:t>41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S-PPT-COVER-Grey-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1" y="0"/>
            <a:ext cx="12251510" cy="689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CACC-4FC9-49C4-84CA-A2880E6096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9000" y="1908037"/>
            <a:ext cx="7272000" cy="1385963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4800" b="1">
                <a:solidFill>
                  <a:srgbClr val="006A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FE8B8-BDF8-47F5-8351-872FCA399E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00850" y="3518998"/>
            <a:ext cx="3419513" cy="2700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en-GB" sz="1400" b="1" kern="1200" dirty="0" smtClean="0">
                <a:solidFill>
                  <a:srgbClr val="3D55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Heading Level One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D37848-EC7D-40D5-9372-9398C78070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01038" y="3744000"/>
            <a:ext cx="3419475" cy="49530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lang="en-GB" sz="1400" b="0" kern="1200" dirty="0">
                <a:solidFill>
                  <a:srgbClr val="3D55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 Heading Level Two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48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S-PPT-COVER-Blue-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1" y="0"/>
            <a:ext cx="12251510" cy="689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CACC-4FC9-49C4-84CA-A2880E6096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56000" y="2380534"/>
            <a:ext cx="9765000" cy="1115963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200" b="1">
                <a:solidFill>
                  <a:srgbClr val="E4EC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FE8B8-BDF8-47F5-8351-872FCA399E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00850" y="3518998"/>
            <a:ext cx="3419513" cy="2700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en-GB" sz="1400" b="1" kern="1200" dirty="0" smtClean="0">
                <a:solidFill>
                  <a:srgbClr val="E4ECE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Heading Level One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D37848-EC7D-40D5-9372-9398C78070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01038" y="3744000"/>
            <a:ext cx="3419475" cy="49530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lang="en-GB" sz="1400" b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 Heading Level Two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0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S-PPT-Text-Grey-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0"/>
            <a:ext cx="12251517" cy="689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CACC-4FC9-49C4-84CA-A2880E6096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00" y="369001"/>
            <a:ext cx="2952574" cy="63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800" b="1">
                <a:solidFill>
                  <a:srgbClr val="BB0E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FE8B8-BDF8-47F5-8351-872FCA399E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488" y="1236049"/>
            <a:ext cx="3419513" cy="270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GB" sz="1400" b="1" kern="1200" dirty="0" smtClean="0">
                <a:solidFill>
                  <a:srgbClr val="3D55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CEBA49-D345-4F8C-84C0-1F8870A57B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6170" y="504000"/>
            <a:ext cx="7038766" cy="513000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BB0E82"/>
              </a:buClr>
              <a:defRPr lang="en-GB" sz="2400" b="0" i="0" u="none" strike="noStrike" smtClean="0">
                <a:solidFill>
                  <a:srgbClr val="3D5567"/>
                </a:solidFill>
                <a:effectLst/>
                <a:latin typeface="Arial"/>
                <a:cs typeface="Arial"/>
              </a:defRPr>
            </a:lvl1pPr>
            <a:lvl2pPr marL="539750" indent="-27305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B0E82"/>
              </a:buClr>
              <a:defRPr sz="2200">
                <a:solidFill>
                  <a:srgbClr val="3D55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6450" indent="-2667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B0E82"/>
              </a:buClr>
              <a:tabLst/>
              <a:defRPr sz="2200">
                <a:solidFill>
                  <a:srgbClr val="3D55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06450" indent="0">
              <a:buClr>
                <a:srgbClr val="BB0E82"/>
              </a:buClr>
              <a:buNone/>
              <a:tabLst>
                <a:tab pos="1168400" algn="l"/>
              </a:tabLst>
              <a:defRPr sz="2200">
                <a:solidFill>
                  <a:srgbClr val="3D55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BB0E82"/>
              </a:buClr>
              <a:defRPr sz="2200">
                <a:solidFill>
                  <a:srgbClr val="3D55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0193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-PPT-Text-Blue-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1" y="0"/>
            <a:ext cx="12251510" cy="689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CACC-4FC9-49C4-84CA-A2880E6096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00" y="369001"/>
            <a:ext cx="11115000" cy="63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800" b="1">
                <a:solidFill>
                  <a:srgbClr val="E4ECE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FE8B8-BDF8-47F5-8351-872FCA399E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488" y="1236049"/>
            <a:ext cx="9314512" cy="3029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GB" sz="1400" b="1" kern="1200" dirty="0" smtClean="0">
                <a:solidFill>
                  <a:srgbClr val="E4ECE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AB2E72-5AE8-4CA9-A6E1-C6209F9EAA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6000" y="2124075"/>
            <a:ext cx="4950000" cy="3195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E4ECED"/>
                </a:solidFill>
                <a:latin typeface="Arial"/>
                <a:cs typeface="Arial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 text styles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145050-BAB7-4149-B45E-8E15DBBEA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9" y="2124075"/>
            <a:ext cx="5129212" cy="2744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E4ECE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55948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69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0001"/>
            <a:ext cx="11176000" cy="43005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354" y="6400800"/>
            <a:ext cx="50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 sz="1080" b="0" i="0">
                <a:solidFill>
                  <a:srgbClr val="57068C"/>
                </a:solidFill>
                <a:latin typeface="Arial"/>
                <a:cs typeface="Arial"/>
              </a:defRPr>
            </a:lvl1pPr>
          </a:lstStyle>
          <a:p>
            <a:fld id="{B038BE76-E6DA-0B42-8AE9-1292B8C072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4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10BC-11E7-4897-86DD-BB8FBB7F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BE2C-DBA4-4B32-A266-8249C7F45A19}" type="datetimeFigureOut">
              <a:rPr lang="en-GB"/>
              <a:pPr>
                <a:defRPr/>
              </a:pPr>
              <a:t>02/09/2022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F3EA2-D306-4BB6-BF56-448A9ACC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239C9-549D-4314-BCAF-FE1C12C0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49812-8F24-4DF3-A2F6-D605AD1276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22493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9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0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7" userDrawn="1">
          <p15:clr>
            <a:srgbClr val="F26B43"/>
          </p15:clr>
        </p15:guide>
        <p15:guide id="2" pos="7383" userDrawn="1">
          <p15:clr>
            <a:srgbClr val="F26B43"/>
          </p15:clr>
        </p15:guide>
        <p15:guide id="3" orient="horz" pos="289" userDrawn="1">
          <p15:clr>
            <a:srgbClr val="F26B43"/>
          </p15:clr>
        </p15:guide>
        <p15:guide id="4" orient="horz" pos="39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618657" TargetMode="External"/><Relationship Id="rId2" Type="http://schemas.openxmlformats.org/officeDocument/2006/relationships/hyperlink" Target="https://www.ncbi.nlm.nih.gov/pubmed/29851751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cbi.nlm.nih.gov/pubmed/9505892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A908-7590-402C-BA7C-147635AEB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000" y="2360900"/>
            <a:ext cx="11475000" cy="3028810"/>
          </a:xfrm>
        </p:spPr>
        <p:txBody>
          <a:bodyPr/>
          <a:lstStyle/>
          <a:p>
            <a:br>
              <a:rPr lang="en-GB" sz="6000" dirty="0"/>
            </a:br>
            <a:r>
              <a:rPr lang="en-GB" sz="4400" dirty="0"/>
              <a:t>Pancreatic exocrine insufficiency and pancreatic enzyme replacement therapy</a:t>
            </a:r>
            <a:br>
              <a:rPr lang="en-GB" sz="5400" dirty="0"/>
            </a:br>
            <a:br>
              <a:rPr lang="en-GB" sz="1800" dirty="0"/>
            </a:br>
            <a:r>
              <a:rPr lang="en-GB" sz="2800" dirty="0"/>
              <a:t>Mary Phillips BSc (Hons) RD </a:t>
            </a:r>
            <a:r>
              <a:rPr lang="en-GB" sz="2800" dirty="0" err="1"/>
              <a:t>DipADP</a:t>
            </a:r>
            <a:br>
              <a:rPr lang="en-GB" sz="6000" dirty="0"/>
            </a:br>
            <a:r>
              <a:rPr lang="en-GB" sz="2400" b="0" dirty="0"/>
              <a:t>Advanced Specialist Dietitian (Hepato-pancreatico-biliary surgery)</a:t>
            </a:r>
            <a:br>
              <a:rPr lang="en-GB" sz="2400" b="0" dirty="0"/>
            </a:br>
            <a:r>
              <a:rPr lang="en-GB" sz="2400" b="0" dirty="0"/>
              <a:t>Royal Surrey County Hospital, UK </a:t>
            </a:r>
            <a:br>
              <a:rPr lang="en-GB" sz="2400" b="0" dirty="0"/>
            </a:br>
            <a:r>
              <a:rPr lang="en-GB" sz="2400" b="0" dirty="0"/>
              <a:t>Post Graduate Researcher, University of Surrey, UK</a:t>
            </a:r>
            <a:endParaRPr lang="en-GB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9D949-4B41-488F-B374-1E0EF5E66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0" y="369000"/>
            <a:ext cx="3572566" cy="130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D0FBB5-636E-4EBA-A5E7-42CFF2877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000" y="6081879"/>
            <a:ext cx="8644877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6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9B83C0-1766-4034-A845-1A059A219C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FB9FDD-0753-4D64-8D78-CE2BDEB35D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000" y="1134000"/>
            <a:ext cx="11700000" cy="513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Which of these is NOT correct?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/>
              <a:t>Up to 98% of patients will have PEI after a </a:t>
            </a:r>
            <a:r>
              <a:rPr lang="en-GB" sz="3200" dirty="0" err="1"/>
              <a:t>Whipples</a:t>
            </a:r>
            <a:endParaRPr lang="en-GB" sz="3200" dirty="0"/>
          </a:p>
          <a:p>
            <a:pPr marL="457200" indent="-457200">
              <a:buFont typeface="+mj-lt"/>
              <a:buAutoNum type="arabicPeriod"/>
            </a:pPr>
            <a:r>
              <a:rPr lang="en-GB" sz="3200" dirty="0"/>
              <a:t>More than 50% of people with pancreatic cancer will have PEI on diagnosis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/>
              <a:t>People with PEI will always have diarrhoea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/>
              <a:t>PEI usually gets worse with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84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49FB-20AB-4756-83F4-E58860A1E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000" y="324000"/>
            <a:ext cx="11340000" cy="630000"/>
          </a:xfrm>
        </p:spPr>
        <p:txBody>
          <a:bodyPr/>
          <a:lstStyle/>
          <a:p>
            <a:r>
              <a:rPr lang="en-GB" sz="4400" dirty="0"/>
              <a:t>How common is PEI in pancreatic cancer?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922B1-5916-4A6B-BE26-F5E6B96F3B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6000" y="1224000"/>
            <a:ext cx="11340000" cy="4230000"/>
          </a:xfrm>
        </p:spPr>
        <p:txBody>
          <a:bodyPr/>
          <a:lstStyle/>
          <a:p>
            <a:r>
              <a:rPr lang="en-GB" sz="2400" dirty="0"/>
              <a:t>Present in the vast majority of people with pancreatic cancer</a:t>
            </a:r>
          </a:p>
          <a:p>
            <a:r>
              <a:rPr lang="en-GB" sz="2400" dirty="0"/>
              <a:t>Progressive</a:t>
            </a:r>
          </a:p>
          <a:p>
            <a:r>
              <a:rPr lang="en-GB" sz="2400" dirty="0"/>
              <a:t>66-94% of patients have PEI at first presentation (all comers)</a:t>
            </a:r>
          </a:p>
          <a:p>
            <a:r>
              <a:rPr lang="en-GB" sz="2400" dirty="0"/>
              <a:t>Function deteriorates at approximately 10% per month</a:t>
            </a:r>
          </a:p>
          <a:p>
            <a:r>
              <a:rPr lang="en-GB" sz="2400" dirty="0"/>
              <a:t>Function tests can take 2-6 weeks to give results</a:t>
            </a:r>
          </a:p>
          <a:p>
            <a:r>
              <a:rPr lang="en-GB" sz="2400" dirty="0"/>
              <a:t>Incidence after surgery depends on the type of operation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20-80% tail of pancreas (distal pancreatectomy)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Up to 98% head of pancreas (pancreatico-duodenectomy / Whipple)</a:t>
            </a:r>
          </a:p>
          <a:p>
            <a:pPr marL="457200" lvl="1" indent="0" algn="r">
              <a:buNone/>
            </a:pPr>
            <a:r>
              <a:rPr lang="en-GB" sz="1600" dirty="0" err="1">
                <a:solidFill>
                  <a:schemeClr val="bg1"/>
                </a:solidFill>
              </a:rPr>
              <a:t>Sikkens</a:t>
            </a:r>
            <a:r>
              <a:rPr lang="en-GB" sz="1600" dirty="0">
                <a:solidFill>
                  <a:schemeClr val="bg1"/>
                </a:solidFill>
              </a:rPr>
              <a:t> et al, 2014, Tseng et al, 2016, Phillips et al, 2021, </a:t>
            </a:r>
            <a:r>
              <a:rPr lang="en-GB" sz="1600" b="0" dirty="0">
                <a:solidFill>
                  <a:schemeClr val="bg1"/>
                </a:solidFill>
              </a:rPr>
              <a:t>Phillips M, 2015, Okano, 2016</a:t>
            </a:r>
            <a:endParaRPr lang="en-GB" sz="2400" b="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59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CE4D0C3E-B4AB-4E20-B25C-1930D5790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Pancreatic Function Tests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3B64AD36-35A1-49EE-899B-0340099A7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8" y="1236049"/>
            <a:ext cx="11609512" cy="302951"/>
          </a:xfrm>
        </p:spPr>
        <p:txBody>
          <a:bodyPr/>
          <a:lstStyle/>
          <a:p>
            <a:r>
              <a:rPr lang="en-GB" altLang="en-US" sz="3200" dirty="0">
                <a:latin typeface="+mn-lt"/>
              </a:rPr>
              <a:t>Faecal </a:t>
            </a:r>
            <a:r>
              <a:rPr lang="en-GB" altLang="en-US" sz="3200" dirty="0">
                <a:solidFill>
                  <a:schemeClr val="bg1"/>
                </a:solidFill>
                <a:latin typeface="+mn-lt"/>
              </a:rPr>
              <a:t>Elastase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bg1"/>
                </a:solidFill>
              </a:rPr>
              <a:t> &lt;200ug/g moderate PEI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bg1"/>
                </a:solidFill>
              </a:rPr>
              <a:t> &lt;100ug/g severe PEI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bg1"/>
                </a:solidFill>
              </a:rPr>
              <a:t> 200 – 500ug/g (low sensitivity/specificity)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bg1"/>
                </a:solidFill>
              </a:rPr>
              <a:t> &gt;500ug/g: Consider age; Dilutional samples (watery / large volume stool); Sample collection technique</a:t>
            </a:r>
          </a:p>
          <a:p>
            <a:r>
              <a:rPr lang="en-GB" altLang="en-US" sz="3200" dirty="0">
                <a:latin typeface="+mn-lt"/>
              </a:rPr>
              <a:t>Breath tests</a:t>
            </a:r>
          </a:p>
          <a:p>
            <a:r>
              <a:rPr lang="en-GB" altLang="en-US" sz="3200" dirty="0">
                <a:latin typeface="+mn-lt"/>
              </a:rPr>
              <a:t>Calibre of pancreatic tissue on imaging: Pancreatic ductal dilatation</a:t>
            </a:r>
          </a:p>
          <a:p>
            <a:endParaRPr lang="en-GB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270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>
            <a:extLst>
              <a:ext uri="{FF2B5EF4-FFF2-40B4-BE49-F238E27FC236}">
                <a16:creationId xmlns:a16="http://schemas.microsoft.com/office/drawing/2014/main" id="{7FAAF919-CC0B-4CB1-82AB-72DC0F557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17677" r="10345" b="11977"/>
          <a:stretch>
            <a:fillRect/>
          </a:stretch>
        </p:blipFill>
        <p:spPr bwMode="auto">
          <a:xfrm>
            <a:off x="4206000" y="546526"/>
            <a:ext cx="6875625" cy="576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3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0BA2-32BB-4533-A4D5-29E25782A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CCC1E-1D84-4452-A255-E8C0338334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000" y="1179000"/>
            <a:ext cx="11250000" cy="513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Which of these is NOT a symptom of PEI?</a:t>
            </a:r>
          </a:p>
          <a:p>
            <a:pPr marL="457200" indent="-457200">
              <a:buAutoNum type="arabicParenR"/>
            </a:pPr>
            <a:r>
              <a:rPr lang="en-GB" sz="3200" dirty="0"/>
              <a:t>Bloating</a:t>
            </a:r>
          </a:p>
          <a:p>
            <a:pPr marL="457200" indent="-457200">
              <a:buAutoNum type="arabicParenR"/>
            </a:pPr>
            <a:r>
              <a:rPr lang="en-GB" sz="3200" dirty="0"/>
              <a:t>Blood sugars that are lower than usual</a:t>
            </a:r>
          </a:p>
          <a:p>
            <a:pPr marL="457200" indent="-457200">
              <a:buAutoNum type="arabicParenR"/>
            </a:pPr>
            <a:r>
              <a:rPr lang="en-GB" sz="3200" dirty="0"/>
              <a:t>Vitamin and mineral deficiencies</a:t>
            </a:r>
          </a:p>
          <a:p>
            <a:pPr marL="457200" indent="-457200">
              <a:buAutoNum type="arabicParenR"/>
            </a:pPr>
            <a:r>
              <a:rPr lang="en-GB" sz="3200" dirty="0"/>
              <a:t>Failure to gain weight despite eating really well</a:t>
            </a:r>
          </a:p>
          <a:p>
            <a:pPr marL="457200" indent="-457200">
              <a:buAutoNum type="arabicParenR"/>
            </a:pPr>
            <a:r>
              <a:rPr lang="en-GB" sz="3200" dirty="0"/>
              <a:t>New diagnosis of diabetes</a:t>
            </a:r>
          </a:p>
          <a:p>
            <a:pPr marL="457200" indent="-457200">
              <a:buAutoNum type="arabicParenR"/>
            </a:pP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8424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4ECD25A5-9DD1-4E81-B7F4-5DF470AE1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24000"/>
            <a:ext cx="11115000" cy="630000"/>
          </a:xfrm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Clinical symptoms (1)</a:t>
            </a:r>
          </a:p>
        </p:txBody>
      </p:sp>
      <p:pic>
        <p:nvPicPr>
          <p:cNvPr id="2050" name="Picture 2" descr="Image result for steatorrhea">
            <a:extLst>
              <a:ext uri="{FF2B5EF4-FFF2-40B4-BE49-F238E27FC236}">
                <a16:creationId xmlns:a16="http://schemas.microsoft.com/office/drawing/2014/main" id="{A87BC771-9226-44D8-BCB3-8A9F6651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r="18987"/>
          <a:stretch>
            <a:fillRect/>
          </a:stretch>
        </p:blipFill>
        <p:spPr bwMode="auto">
          <a:xfrm>
            <a:off x="7761000" y="1357786"/>
            <a:ext cx="3858600" cy="414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B6BD0D-3D20-4DE2-8A80-E9DE6581A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00" y="1148531"/>
            <a:ext cx="6963600" cy="456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buNone/>
            </a:pPr>
            <a:r>
              <a:rPr lang="en-GB" altLang="en-US" sz="3600" b="1" dirty="0">
                <a:solidFill>
                  <a:schemeClr val="bg1"/>
                </a:solidFill>
                <a:latin typeface="+mn-lt"/>
              </a:rPr>
              <a:t>Steatorrhoea</a:t>
            </a:r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 Loose watery yellow/orange stool</a:t>
            </a:r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 Floats / difficult to flush away</a:t>
            </a:r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 Oily / visible food particles</a:t>
            </a:r>
          </a:p>
          <a:p>
            <a:pPr>
              <a:spcBef>
                <a:spcPts val="600"/>
              </a:spcBef>
              <a:spcAft>
                <a:spcPts val="400"/>
              </a:spcAft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LIMITATIONS</a:t>
            </a:r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 NOT PRESENT in low fat diet</a:t>
            </a:r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 MASKED by constipating drugs</a:t>
            </a:r>
          </a:p>
          <a:p>
            <a:pPr>
              <a:spcBef>
                <a:spcPts val="6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 VERY LATE symptom</a:t>
            </a:r>
          </a:p>
        </p:txBody>
      </p:sp>
    </p:spTree>
    <p:extLst>
      <p:ext uri="{BB962C8B-B14F-4D97-AF65-F5344CB8AC3E}">
        <p14:creationId xmlns:p14="http://schemas.microsoft.com/office/powerpoint/2010/main" val="42759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66EA64BE-C986-4CCC-98EB-81792E52D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symptoms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8D159-E1BD-425D-8743-F8E08D87F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1494000"/>
            <a:ext cx="11720512" cy="4622951"/>
          </a:xfrm>
        </p:spPr>
        <p:txBody>
          <a:bodyPr rtlCol="0"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500" b="0" dirty="0">
                <a:solidFill>
                  <a:schemeClr val="bg1"/>
                </a:solidFill>
              </a:rPr>
              <a:t>Large volume stool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500" b="0" dirty="0">
                <a:solidFill>
                  <a:schemeClr val="bg1"/>
                </a:solidFill>
              </a:rPr>
              <a:t>Undigested </a:t>
            </a:r>
            <a:r>
              <a:rPr lang="en-GB" sz="4000" b="0" dirty="0">
                <a:solidFill>
                  <a:schemeClr val="bg1"/>
                </a:solidFill>
              </a:rPr>
              <a:t>f</a:t>
            </a:r>
            <a:r>
              <a:rPr lang="en-GB" sz="3500" b="0" dirty="0">
                <a:solidFill>
                  <a:schemeClr val="bg1"/>
                </a:solidFill>
              </a:rPr>
              <a:t>ood in the stool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500" b="0" dirty="0">
                <a:solidFill>
                  <a:schemeClr val="bg1"/>
                </a:solidFill>
              </a:rPr>
              <a:t>Post-prandial abdominal pain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500" b="0" dirty="0">
                <a:solidFill>
                  <a:schemeClr val="bg1"/>
                </a:solidFill>
              </a:rPr>
              <a:t>Nausea / colicky abdominal pain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500" b="0" dirty="0">
                <a:solidFill>
                  <a:schemeClr val="bg1"/>
                </a:solidFill>
              </a:rPr>
              <a:t>Gastro-oesophageal reflux symptoms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500" b="0" dirty="0">
                <a:solidFill>
                  <a:schemeClr val="bg1"/>
                </a:solidFill>
              </a:rPr>
              <a:t>Bloating / flatulence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500" b="0" i="1" dirty="0">
                <a:solidFill>
                  <a:srgbClr val="FF0000"/>
                </a:solidFill>
              </a:rPr>
              <a:t>Weight loss despite good oral intake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500" b="0" dirty="0">
                <a:solidFill>
                  <a:schemeClr val="bg1"/>
                </a:solidFill>
              </a:rPr>
              <a:t>Vitamin deficiencies (especially A,D,E,K,)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500" b="0" i="1" dirty="0">
                <a:solidFill>
                  <a:schemeClr val="bg1"/>
                </a:solidFill>
              </a:rPr>
              <a:t>Hypoglycaemia in patients with diabetes</a:t>
            </a:r>
          </a:p>
          <a:p>
            <a:pPr marL="285750" indent="-285750" algn="r">
              <a:buFont typeface="Arial" panose="020B0604020202020204" pitchFamily="34" charset="0"/>
              <a:buChar char="•"/>
              <a:defRPr/>
            </a:pPr>
            <a:r>
              <a:rPr lang="en-GB" sz="1700" b="0" dirty="0">
                <a:solidFill>
                  <a:schemeClr val="bg1"/>
                </a:solidFill>
              </a:rPr>
              <a:t>(O’Keefe et al, 2001, </a:t>
            </a:r>
            <a:r>
              <a:rPr lang="en-GB" sz="1700" b="0" dirty="0" err="1">
                <a:solidFill>
                  <a:schemeClr val="bg1"/>
                </a:solidFill>
              </a:rPr>
              <a:t>Genova</a:t>
            </a:r>
            <a:r>
              <a:rPr lang="en-GB" sz="1700" b="0" dirty="0">
                <a:solidFill>
                  <a:schemeClr val="bg1"/>
                </a:solidFill>
              </a:rPr>
              <a:t> Diagnostics, 2008, </a:t>
            </a:r>
            <a:r>
              <a:rPr lang="en-GB" sz="1700" b="0" dirty="0" err="1">
                <a:solidFill>
                  <a:schemeClr val="bg1"/>
                </a:solidFill>
              </a:rPr>
              <a:t>Friess</a:t>
            </a:r>
            <a:r>
              <a:rPr lang="en-GB" sz="1700" b="0" dirty="0">
                <a:solidFill>
                  <a:schemeClr val="bg1"/>
                </a:solidFill>
              </a:rPr>
              <a:t> &amp; </a:t>
            </a:r>
            <a:r>
              <a:rPr lang="en-GB" sz="1700" b="0" dirty="0" err="1">
                <a:solidFill>
                  <a:schemeClr val="bg1"/>
                </a:solidFill>
              </a:rPr>
              <a:t>Michalski</a:t>
            </a:r>
            <a:r>
              <a:rPr lang="en-GB" sz="1700" b="0" dirty="0">
                <a:solidFill>
                  <a:schemeClr val="bg1"/>
                </a:solidFill>
              </a:rPr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417615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67795DF6-F9CD-4D43-A279-F29DF32EAC05}"/>
              </a:ext>
            </a:extLst>
          </p:cNvPr>
          <p:cNvSpPr/>
          <p:nvPr/>
        </p:nvSpPr>
        <p:spPr bwMode="auto">
          <a:xfrm>
            <a:off x="997835" y="4512494"/>
            <a:ext cx="2678698" cy="1074018"/>
          </a:xfrm>
          <a:prstGeom prst="roundRect">
            <a:avLst/>
          </a:prstGeom>
          <a:solidFill>
            <a:srgbClr val="FFFF00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endParaRPr lang="en-GB" sz="2160" dirty="0">
              <a:solidFill>
                <a:srgbClr val="4D4D4D"/>
              </a:solidFill>
              <a:latin typeface="Humnst777 BT" pitchFamily="-105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99856" y="2867338"/>
            <a:ext cx="2678698" cy="1074018"/>
          </a:xfrm>
          <a:prstGeom prst="roundRect">
            <a:avLst/>
          </a:prstGeom>
          <a:solidFill>
            <a:srgbClr val="92D050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endParaRPr lang="en-GB" sz="2160">
              <a:solidFill>
                <a:srgbClr val="4D4D4D"/>
              </a:solidFill>
              <a:latin typeface="Humnst777 BT" pitchFamily="-105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799856" y="1355170"/>
            <a:ext cx="2678698" cy="1074018"/>
          </a:xfrm>
          <a:prstGeom prst="roundRect">
            <a:avLst/>
          </a:prstGeom>
          <a:solidFill>
            <a:srgbClr val="FFFF00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endParaRPr lang="en-GB" sz="2160">
              <a:solidFill>
                <a:srgbClr val="4D4D4D"/>
              </a:solidFill>
              <a:latin typeface="Humnst777 BT" pitchFamily="-105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97835" y="1355170"/>
            <a:ext cx="2634913" cy="1170580"/>
          </a:xfrm>
          <a:prstGeom prst="roundRect">
            <a:avLst/>
          </a:prstGeom>
          <a:solidFill>
            <a:srgbClr val="A568D2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endParaRPr lang="en-GB" sz="2160">
              <a:solidFill>
                <a:srgbClr val="4D4D4D"/>
              </a:solidFill>
              <a:latin typeface="Humnst777 BT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Diagnosis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7981" y="2953748"/>
            <a:ext cx="1778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Diagnostic </a:t>
            </a:r>
          </a:p>
          <a:p>
            <a:pPr algn="ctr"/>
            <a:r>
              <a:rPr lang="en-GB" sz="2800" dirty="0"/>
              <a:t>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5767" y="1449478"/>
            <a:ext cx="1689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Clinical </a:t>
            </a:r>
          </a:p>
          <a:p>
            <a:pPr algn="ctr"/>
            <a:r>
              <a:rPr lang="en-GB" sz="2800" dirty="0"/>
              <a:t>symptoms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799856" y="4465916"/>
            <a:ext cx="2678698" cy="1074018"/>
          </a:xfrm>
          <a:prstGeom prst="roundRect">
            <a:avLst/>
          </a:prstGeom>
          <a:solidFill>
            <a:srgbClr val="92D050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endParaRPr lang="en-GB" sz="2160">
              <a:solidFill>
                <a:srgbClr val="4D4D4D"/>
              </a:solidFill>
              <a:latin typeface="Humnst777 BT" pitchFamily="-105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997835" y="2867338"/>
            <a:ext cx="2678698" cy="1252939"/>
          </a:xfrm>
          <a:prstGeom prst="roundRect">
            <a:avLst/>
          </a:prstGeom>
          <a:solidFill>
            <a:srgbClr val="A568D2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endParaRPr lang="en-GB" sz="2160" dirty="0">
              <a:solidFill>
                <a:srgbClr val="4D4D4D"/>
              </a:solidFill>
              <a:latin typeface="Humnst777 BT" pitchFamily="-105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4244" y="3056513"/>
            <a:ext cx="2505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Pancreatic pathology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94061" y="4638734"/>
            <a:ext cx="1689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Clinical </a:t>
            </a:r>
          </a:p>
          <a:p>
            <a:pPr algn="ctr"/>
            <a:r>
              <a:rPr lang="en-GB" sz="2800" dirty="0"/>
              <a:t>symptoms</a:t>
            </a:r>
          </a:p>
        </p:txBody>
      </p:sp>
      <p:sp>
        <p:nvSpPr>
          <p:cNvPr id="19" name="Plus 18"/>
          <p:cNvSpPr/>
          <p:nvPr/>
        </p:nvSpPr>
        <p:spPr bwMode="auto">
          <a:xfrm>
            <a:off x="3849351" y="1527989"/>
            <a:ext cx="777686" cy="864096"/>
          </a:xfrm>
          <a:prstGeom prst="mathPlus">
            <a:avLst/>
          </a:prstGeom>
          <a:solidFill>
            <a:srgbClr val="7030A0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endParaRPr lang="en-GB" sz="2160">
              <a:solidFill>
                <a:srgbClr val="4D4D4D"/>
              </a:solidFill>
              <a:latin typeface="Humnst777 BT" pitchFamily="-105" charset="0"/>
            </a:endParaRPr>
          </a:p>
        </p:txBody>
      </p:sp>
      <p:sp>
        <p:nvSpPr>
          <p:cNvPr id="20" name="Plus 19"/>
          <p:cNvSpPr/>
          <p:nvPr/>
        </p:nvSpPr>
        <p:spPr bwMode="auto">
          <a:xfrm>
            <a:off x="3849351" y="2996952"/>
            <a:ext cx="777686" cy="864096"/>
          </a:xfrm>
          <a:prstGeom prst="mathPlus">
            <a:avLst/>
          </a:prstGeom>
          <a:solidFill>
            <a:srgbClr val="7030A0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endParaRPr lang="en-GB" sz="2160">
              <a:solidFill>
                <a:srgbClr val="4D4D4D"/>
              </a:solidFill>
              <a:latin typeface="Humnst777 BT" pitchFamily="-105" charset="0"/>
            </a:endParaRPr>
          </a:p>
        </p:txBody>
      </p:sp>
      <p:sp>
        <p:nvSpPr>
          <p:cNvPr id="21" name="Plus 20"/>
          <p:cNvSpPr/>
          <p:nvPr/>
        </p:nvSpPr>
        <p:spPr bwMode="auto">
          <a:xfrm>
            <a:off x="3849351" y="4638734"/>
            <a:ext cx="777686" cy="864096"/>
          </a:xfrm>
          <a:prstGeom prst="mathPlus">
            <a:avLst/>
          </a:prstGeom>
          <a:solidFill>
            <a:srgbClr val="7030A0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endParaRPr lang="en-GB" sz="2160">
              <a:solidFill>
                <a:srgbClr val="4D4D4D"/>
              </a:solidFill>
              <a:latin typeface="Humnst777 BT" pitchFamily="-105" charset="0"/>
            </a:endParaRPr>
          </a:p>
        </p:txBody>
      </p:sp>
      <p:sp>
        <p:nvSpPr>
          <p:cNvPr id="22" name="Equal 21"/>
          <p:cNvSpPr/>
          <p:nvPr/>
        </p:nvSpPr>
        <p:spPr bwMode="auto">
          <a:xfrm>
            <a:off x="7478554" y="1614398"/>
            <a:ext cx="1036915" cy="814790"/>
          </a:xfrm>
          <a:prstGeom prst="mathEqual">
            <a:avLst/>
          </a:prstGeom>
          <a:solidFill>
            <a:srgbClr val="7030A0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endParaRPr lang="en-GB" sz="2160">
              <a:solidFill>
                <a:srgbClr val="4D4D4D"/>
              </a:solidFill>
              <a:latin typeface="Humnst777 BT" pitchFamily="-105" charset="0"/>
            </a:endParaRPr>
          </a:p>
        </p:txBody>
      </p:sp>
      <p:sp>
        <p:nvSpPr>
          <p:cNvPr id="23" name="Equal 22"/>
          <p:cNvSpPr/>
          <p:nvPr/>
        </p:nvSpPr>
        <p:spPr bwMode="auto">
          <a:xfrm>
            <a:off x="7478554" y="3126566"/>
            <a:ext cx="1036915" cy="814790"/>
          </a:xfrm>
          <a:prstGeom prst="mathEqual">
            <a:avLst/>
          </a:prstGeom>
          <a:solidFill>
            <a:srgbClr val="7030A0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endParaRPr lang="en-GB" sz="2160">
              <a:solidFill>
                <a:srgbClr val="4D4D4D"/>
              </a:solidFill>
              <a:latin typeface="Humnst777 BT" pitchFamily="-105" charset="0"/>
            </a:endParaRPr>
          </a:p>
        </p:txBody>
      </p:sp>
      <p:sp>
        <p:nvSpPr>
          <p:cNvPr id="24" name="Equal 23"/>
          <p:cNvSpPr/>
          <p:nvPr/>
        </p:nvSpPr>
        <p:spPr bwMode="auto">
          <a:xfrm>
            <a:off x="7478554" y="4725144"/>
            <a:ext cx="1036915" cy="814790"/>
          </a:xfrm>
          <a:prstGeom prst="mathEqual">
            <a:avLst/>
          </a:prstGeom>
          <a:solidFill>
            <a:srgbClr val="7030A0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endParaRPr lang="en-GB" sz="2160">
              <a:solidFill>
                <a:srgbClr val="4D4D4D"/>
              </a:solidFill>
              <a:latin typeface="Humnst777 BT" pitchFamily="-105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8645662" y="1355170"/>
            <a:ext cx="3210337" cy="1074018"/>
          </a:xfrm>
          <a:prstGeom prst="roundRect">
            <a:avLst/>
          </a:prstGeom>
          <a:solidFill>
            <a:srgbClr val="7030A0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endParaRPr lang="en-GB" sz="2160">
              <a:solidFill>
                <a:srgbClr val="4D4D4D"/>
              </a:solidFill>
              <a:latin typeface="Humnst777 BT" pitchFamily="-105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8647759" y="2985412"/>
            <a:ext cx="3231829" cy="1030813"/>
          </a:xfrm>
          <a:prstGeom prst="roundRect">
            <a:avLst/>
          </a:prstGeom>
          <a:solidFill>
            <a:srgbClr val="7030A0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endParaRPr lang="en-GB" sz="2160">
              <a:solidFill>
                <a:srgbClr val="4D4D4D"/>
              </a:solidFill>
              <a:latin typeface="Humnst777 BT" pitchFamily="-105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8601878" y="4120277"/>
            <a:ext cx="3254122" cy="2372706"/>
          </a:xfrm>
          <a:prstGeom prst="roundRect">
            <a:avLst/>
          </a:prstGeom>
          <a:solidFill>
            <a:srgbClr val="7030A0"/>
          </a:solidFill>
          <a:ln w="6350" cap="flat" cmpd="sng" algn="ctr">
            <a:solidFill>
              <a:srgbClr val="4D4D4D"/>
            </a:solidFill>
            <a:prstDash val="solid"/>
            <a:round/>
            <a:headEnd type="none" w="med" len="med"/>
            <a:tailEnd type="oval" w="sm" len="sm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ct val="120000"/>
              </a:lnSpc>
              <a:spcBef>
                <a:spcPct val="75000"/>
              </a:spcBef>
              <a:spcAft>
                <a:spcPct val="20000"/>
              </a:spcAft>
              <a:buClr>
                <a:srgbClr val="CC9900"/>
              </a:buClr>
              <a:buSzPct val="90000"/>
            </a:pPr>
            <a:r>
              <a:rPr lang="en-GB" sz="2800" dirty="0">
                <a:solidFill>
                  <a:schemeClr val="bg1"/>
                </a:solidFill>
                <a:latin typeface="Humnst777 BT" pitchFamily="-105" charset="0"/>
              </a:rPr>
              <a:t>Consider PEI and investigate for pancreatic pathology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48383" y="1671559"/>
            <a:ext cx="2004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Likely PEI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79419" y="3167390"/>
            <a:ext cx="201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Likely PEI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14FB5D-4037-46E8-A24E-BAB707C2EAA6}"/>
              </a:ext>
            </a:extLst>
          </p:cNvPr>
          <p:cNvSpPr txBox="1"/>
          <p:nvPr/>
        </p:nvSpPr>
        <p:spPr>
          <a:xfrm>
            <a:off x="1069716" y="1488934"/>
            <a:ext cx="2505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Pancreatic pathology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0111A0-47AA-4FF6-BF0B-03F2F351764A}"/>
              </a:ext>
            </a:extLst>
          </p:cNvPr>
          <p:cNvSpPr txBox="1"/>
          <p:nvPr/>
        </p:nvSpPr>
        <p:spPr>
          <a:xfrm>
            <a:off x="5276747" y="4483955"/>
            <a:ext cx="1778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Diagnostic </a:t>
            </a:r>
          </a:p>
          <a:p>
            <a:pPr algn="ctr"/>
            <a:r>
              <a:rPr lang="en-GB" sz="2800" dirty="0"/>
              <a:t>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559748-2E94-4E51-AEFB-72B577F06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799486"/>
              </p:ext>
            </p:extLst>
          </p:nvPr>
        </p:nvGraphicFramePr>
        <p:xfrm>
          <a:off x="455705" y="961826"/>
          <a:ext cx="11250488" cy="508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878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513F-AAA2-4EAA-8927-493085B12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Malignant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B682-BC1C-425F-A3C9-BE3AA13E3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087" y="1179000"/>
            <a:ext cx="11339512" cy="4352951"/>
          </a:xfrm>
        </p:spPr>
        <p:txBody>
          <a:bodyPr/>
          <a:lstStyle/>
          <a:p>
            <a:r>
              <a:rPr lang="en-GB" sz="3600" b="1" dirty="0">
                <a:solidFill>
                  <a:schemeClr val="bg1"/>
                </a:solidFill>
                <a:latin typeface="+mn-lt"/>
              </a:rPr>
              <a:t>Survival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chemeClr val="bg1"/>
                </a:solidFill>
                <a:latin typeface="+mn-lt"/>
              </a:rPr>
              <a:t>RCT (unresectable ca pancreas)– no benefit; but predominantly tail of pancreas disease (Woo et al, 2016)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chemeClr val="bg1"/>
                </a:solidFill>
                <a:latin typeface="+mn-lt"/>
              </a:rPr>
              <a:t>Independently associated with survival in unresectable disease (189 vs. 95 days,  retrospective) (Dominguez-Munoz et al, 2018)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+mn-lt"/>
              </a:rPr>
              <a:t>ESPAC studies show the benefit of completing the full chemotherapy regime – performance status….</a:t>
            </a:r>
            <a:endParaRPr lang="en-GB" sz="36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25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3D18006-252B-4A5D-ACD4-04FDB8926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000" y="369001"/>
            <a:ext cx="11114756" cy="6300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30A0"/>
                </a:solidFill>
              </a:rPr>
              <a:t>Introduction: setting the scene</a:t>
            </a:r>
          </a:p>
        </p:txBody>
      </p:sp>
      <p:pic>
        <p:nvPicPr>
          <p:cNvPr id="5124" name="Picture 3" descr="Image result for cartoon of the pancreas">
            <a:extLst>
              <a:ext uri="{FF2B5EF4-FFF2-40B4-BE49-F238E27FC236}">
                <a16:creationId xmlns:a16="http://schemas.microsoft.com/office/drawing/2014/main" id="{D6CCDF46-B61A-4EFF-A234-8843765FB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000" y="3699000"/>
            <a:ext cx="22479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A8985D-B953-4771-A8FA-34C0BB7C6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000" y="1256684"/>
            <a:ext cx="7245000" cy="43446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08642E-4080-441D-ADDD-D8F56C7979F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44587" y="864000"/>
            <a:ext cx="9902825" cy="4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2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531FAE-6AFD-4972-968E-CA92BF1DA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Trial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44DD2-D5EB-4475-8EE3-132A63A9A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8" y="1809000"/>
            <a:ext cx="9314512" cy="3330000"/>
          </a:xfrm>
        </p:spPr>
        <p:txBody>
          <a:bodyPr/>
          <a:lstStyle/>
          <a:p>
            <a:r>
              <a:rPr lang="en-GB" sz="2800" b="0" dirty="0">
                <a:latin typeface="+mn-lt"/>
              </a:rPr>
              <a:t>Retrospective observational study</a:t>
            </a:r>
          </a:p>
          <a:p>
            <a:r>
              <a:rPr lang="en-GB" sz="2800" b="0" dirty="0">
                <a:latin typeface="+mn-lt"/>
              </a:rPr>
              <a:t>PDAC 1998 – 2015</a:t>
            </a:r>
          </a:p>
          <a:p>
            <a:r>
              <a:rPr lang="en-GB" sz="2800" b="0" dirty="0">
                <a:latin typeface="+mn-lt"/>
              </a:rPr>
              <a:t>Excluded those with concurrent pancreatitis, PERT prior to diagnosis</a:t>
            </a:r>
          </a:p>
          <a:p>
            <a:endParaRPr lang="en-GB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51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D81F-CA10-43E1-8FC9-8645E8BB4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DEC49-2328-4DE4-9C2E-725DBF352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000" y="2782524"/>
            <a:ext cx="2069512" cy="129295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880" b="1" dirty="0">
                <a:solidFill>
                  <a:srgbClr val="FF0000"/>
                </a:solidFill>
              </a:rPr>
              <a:t>PERT</a:t>
            </a:r>
          </a:p>
          <a:p>
            <a:pPr algn="ctr"/>
            <a:r>
              <a:rPr lang="en-GB" sz="2880" b="1" dirty="0">
                <a:solidFill>
                  <a:srgbClr val="00B050"/>
                </a:solidFill>
              </a:rPr>
              <a:t>Non PERT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1775D-B18F-473F-8429-D31816609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72"/>
          <a:stretch/>
        </p:blipFill>
        <p:spPr>
          <a:xfrm>
            <a:off x="4808887" y="1182350"/>
            <a:ext cx="6711524" cy="44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46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7B0E-3C4C-4796-B315-E2066E41F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 surgery, no chemo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095C9-AF76-4D06-8F0D-B3BB6F7644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8E7EF-F43F-4916-9BD9-7D5804567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7"/>
          <a:stretch/>
        </p:blipFill>
        <p:spPr>
          <a:xfrm>
            <a:off x="5065386" y="1152070"/>
            <a:ext cx="6653483" cy="447177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9B5A12-956A-4812-9423-F755F0405B05}"/>
              </a:ext>
            </a:extLst>
          </p:cNvPr>
          <p:cNvSpPr txBox="1">
            <a:spLocks/>
          </p:cNvSpPr>
          <p:nvPr/>
        </p:nvSpPr>
        <p:spPr>
          <a:xfrm>
            <a:off x="1461000" y="2782524"/>
            <a:ext cx="2069512" cy="1292951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400" b="1" kern="1200" dirty="0" smtClean="0">
                <a:solidFill>
                  <a:srgbClr val="E4ECE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80">
                <a:solidFill>
                  <a:srgbClr val="FF0000"/>
                </a:solidFill>
              </a:rPr>
              <a:t>PERT</a:t>
            </a:r>
          </a:p>
          <a:p>
            <a:pPr algn="ctr"/>
            <a:r>
              <a:rPr lang="en-GB" sz="2880">
                <a:solidFill>
                  <a:srgbClr val="00B050"/>
                </a:solidFill>
              </a:rPr>
              <a:t>Non PERT</a:t>
            </a:r>
          </a:p>
        </p:txBody>
      </p:sp>
    </p:spTree>
    <p:extLst>
      <p:ext uri="{BB962C8B-B14F-4D97-AF65-F5344CB8AC3E}">
        <p14:creationId xmlns:p14="http://schemas.microsoft.com/office/powerpoint/2010/main" val="425770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37751-17E9-4960-B910-3BAAAB5A3C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Factors influencing survival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B5B63F-A7F9-49F4-BB65-9DF37ED1CA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76000" y="1269000"/>
            <a:ext cx="7532688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74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6E15-60D6-44C8-849E-ED621AC9A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74" y="5094000"/>
            <a:ext cx="12126000" cy="630000"/>
          </a:xfrm>
        </p:spPr>
        <p:txBody>
          <a:bodyPr/>
          <a:lstStyle/>
          <a:p>
            <a:pPr algn="ctr"/>
            <a:r>
              <a:rPr lang="en-GB" dirty="0"/>
              <a:t>&lt;50% patients on PERT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1B12D-C831-4C8E-9450-159645353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4B277-E034-4CC2-91D7-8EB1527B9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000"/>
            <a:ext cx="12192000" cy="464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35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097D-8E6D-4087-A063-6EB2F5B1DA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err="1"/>
              <a:t>Richocet</a:t>
            </a:r>
            <a:r>
              <a:rPr lang="en-GB" sz="4400" dirty="0"/>
              <a:t> study </a:t>
            </a:r>
            <a:r>
              <a:rPr lang="en-GB" sz="2800" b="0" dirty="0"/>
              <a:t>(2021)</a:t>
            </a:r>
            <a:endParaRPr lang="en-GB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BD3DC-AB99-40F9-88FE-C206D5910A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000" y="1449000"/>
            <a:ext cx="10710000" cy="3959999"/>
          </a:xfrm>
        </p:spPr>
        <p:txBody>
          <a:bodyPr/>
          <a:lstStyle/>
          <a:p>
            <a:r>
              <a:rPr lang="en-GB" sz="2800" dirty="0"/>
              <a:t>45% of unresectable patients prescribed PERT</a:t>
            </a:r>
          </a:p>
          <a:p>
            <a:r>
              <a:rPr lang="en-GB" sz="2800" dirty="0"/>
              <a:t>74.4% potentially resectable patients prescribed PERT</a:t>
            </a:r>
          </a:p>
          <a:p>
            <a:r>
              <a:rPr lang="en-GB" sz="2800" dirty="0"/>
              <a:t>96.9% of pancreatic head resection patients prescribed PERT</a:t>
            </a:r>
          </a:p>
          <a:p>
            <a:r>
              <a:rPr lang="en-GB" sz="2800" dirty="0"/>
              <a:t>PERT prescription was more likely if:</a:t>
            </a:r>
          </a:p>
          <a:p>
            <a:pPr lvl="1"/>
            <a:r>
              <a:rPr lang="en-GB" sz="2800" dirty="0">
                <a:solidFill>
                  <a:schemeClr val="bg1"/>
                </a:solidFill>
              </a:rPr>
              <a:t>Seen by a dietitian (p = 0.001)</a:t>
            </a:r>
          </a:p>
          <a:p>
            <a:pPr lvl="1"/>
            <a:r>
              <a:rPr lang="en-GB" sz="2800" dirty="0">
                <a:solidFill>
                  <a:schemeClr val="bg1"/>
                </a:solidFill>
              </a:rPr>
              <a:t>Seen in a specialist centre (p= 0.049 – HPB; p=0.009 – pancreas)</a:t>
            </a:r>
          </a:p>
          <a:p>
            <a:pPr lvl="1"/>
            <a:r>
              <a:rPr lang="en-GB" sz="2800" dirty="0">
                <a:solidFill>
                  <a:schemeClr val="bg1"/>
                </a:solidFill>
              </a:rPr>
              <a:t>Seen by a clinical nurse specialist (p = 0.028)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0223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291-7119-4922-A5F0-BAFC3BFCE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E015F-BE61-4D6C-82A8-E1308906F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44" y="1404000"/>
            <a:ext cx="11204512" cy="3330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37.5 % of readmissions after pancreatic surgery caused by malnutrition and dehydration </a:t>
            </a:r>
            <a:r>
              <a:rPr lang="en-US" sz="2000" b="0" dirty="0">
                <a:solidFill>
                  <a:schemeClr val="bg1"/>
                </a:solidFill>
                <a:latin typeface="+mn-lt"/>
              </a:rPr>
              <a:t>(Grewal et al, 2011)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schemeClr val="bg1"/>
                </a:solidFill>
                <a:latin typeface="+mn-lt"/>
              </a:rPr>
              <a:t>Sarcopenia independently associated with PEI 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GB" sz="2000" b="0" dirty="0" err="1">
                <a:solidFill>
                  <a:schemeClr val="bg1"/>
                </a:solidFill>
                <a:latin typeface="+mn-lt"/>
              </a:rPr>
              <a:t>Shintakuya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 et al, 2017)</a:t>
            </a:r>
            <a:endParaRPr lang="en-US" sz="3200" b="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schemeClr val="bg1"/>
                </a:solidFill>
                <a:latin typeface="+mn-lt"/>
              </a:rPr>
              <a:t>“difficulty with digestion” is most common symptom in long term (Cloyd et al, 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schemeClr val="bg1"/>
                </a:solidFill>
                <a:latin typeface="+mn-lt"/>
              </a:rPr>
              <a:t>PEI guidance primary unmet need in pancreatic cancer (Gooden &amp; White, 2013)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6015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C8DB-D7C8-44A2-8B44-E21C576ED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Sarcopenia and outcome…..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900C5-E409-446A-AE90-7705D0104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670" y="4973698"/>
            <a:ext cx="5064368" cy="1848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77B92-9199-4A20-81E1-B3A4309A3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266" y="4403585"/>
            <a:ext cx="5145048" cy="1570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16920-5C9B-4EB7-B28E-B210A3FC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661" y="3461264"/>
            <a:ext cx="4753920" cy="1832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E14D5-69AF-40D1-BF09-89AA24A98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867" y="2065887"/>
            <a:ext cx="4838938" cy="2276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96EC9-CAC1-400A-A3DB-2D847DFE6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514" y="1057396"/>
            <a:ext cx="4338096" cy="24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559748-2E94-4E51-AEFB-72B577F06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373375"/>
              </p:ext>
            </p:extLst>
          </p:nvPr>
        </p:nvGraphicFramePr>
        <p:xfrm>
          <a:off x="455705" y="961826"/>
          <a:ext cx="11250488" cy="508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57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CEFCAA8-33BB-45F0-851A-F98266917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9" y="324000"/>
            <a:ext cx="11115000" cy="630000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559748-2E94-4E51-AEFB-72B577F06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67664"/>
              </p:ext>
            </p:extLst>
          </p:nvPr>
        </p:nvGraphicFramePr>
        <p:xfrm>
          <a:off x="455705" y="961826"/>
          <a:ext cx="11250488" cy="508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326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767C8DA0-D296-4129-AFFD-274905257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149" y="324000"/>
            <a:ext cx="11115000" cy="630000"/>
          </a:xfrm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UK management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ADDAC200-7CBA-41C9-965D-0E4B5CBE9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4800" dirty="0">
                <a:latin typeface="+mn-lt"/>
              </a:rPr>
              <a:t>Pancreatic enzyme replacement therapy</a:t>
            </a:r>
            <a:endParaRPr lang="en-GB" altLang="en-US" sz="4800" dirty="0">
              <a:solidFill>
                <a:schemeClr val="bg1"/>
              </a:solidFill>
              <a:latin typeface="+mn-lt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bg1"/>
                </a:solidFill>
              </a:rPr>
              <a:t>Multiple disease aetiology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bg1"/>
                </a:solidFill>
              </a:rPr>
              <a:t>Co-morbidities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bg1"/>
                </a:solidFill>
              </a:rPr>
              <a:t>Altered dietary intakes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bg1"/>
                </a:solidFill>
              </a:rPr>
              <a:t>Altered meal patterns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bg1"/>
                </a:solidFill>
              </a:rPr>
              <a:t>Healthy eating </a:t>
            </a:r>
            <a:r>
              <a:rPr lang="en-GB" altLang="en-US" sz="3200" i="1" dirty="0">
                <a:solidFill>
                  <a:schemeClr val="bg1"/>
                </a:solidFill>
              </a:rPr>
              <a:t>vs</a:t>
            </a:r>
            <a:r>
              <a:rPr lang="en-GB" altLang="en-US" sz="3200" dirty="0">
                <a:solidFill>
                  <a:schemeClr val="bg1"/>
                </a:solidFill>
              </a:rPr>
              <a:t>. nutritional support</a:t>
            </a:r>
          </a:p>
          <a:p>
            <a:pPr lvl="1"/>
            <a:endParaRPr lang="en-GB" altLang="en-US" sz="5400" dirty="0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75604709-7D75-41EE-92E7-00FF40295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25" y="2124000"/>
            <a:ext cx="234315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6B0AC-929E-45C3-AFFB-229B6D0087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010D6-8C38-4102-ACDF-5A35913568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000" y="1179000"/>
            <a:ext cx="9495000" cy="513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What is a suitable starting dose for PERT?</a:t>
            </a:r>
          </a:p>
          <a:p>
            <a:pPr marL="457200" indent="-457200">
              <a:buAutoNum type="arabicParenR"/>
            </a:pPr>
            <a:r>
              <a:rPr lang="en-GB" sz="3200" dirty="0"/>
              <a:t>5,000 units with meals</a:t>
            </a:r>
          </a:p>
          <a:p>
            <a:pPr marL="457200" indent="-457200">
              <a:buAutoNum type="arabicParenR"/>
            </a:pPr>
            <a:r>
              <a:rPr lang="en-GB" sz="3200" dirty="0"/>
              <a:t>10,000 units with meals</a:t>
            </a:r>
          </a:p>
          <a:p>
            <a:pPr marL="457200" indent="-457200">
              <a:buAutoNum type="arabicParenR"/>
            </a:pPr>
            <a:r>
              <a:rPr lang="en-GB" sz="3200" dirty="0"/>
              <a:t>22-25,000 units with meals</a:t>
            </a:r>
          </a:p>
          <a:p>
            <a:pPr marL="457200" indent="-457200">
              <a:buAutoNum type="arabicParenR"/>
            </a:pPr>
            <a:r>
              <a:rPr lang="en-GB" sz="3200" dirty="0"/>
              <a:t>44-50,000 units with meals</a:t>
            </a:r>
          </a:p>
          <a:p>
            <a:pPr marL="457200" indent="-457200">
              <a:buAutoNum type="arabicParenR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40312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5242-52B6-4057-844D-380FBB0CA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How do the products compare?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05B91-8A68-403C-87B4-9E02D276E6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567AE90-EDFD-4237-8DA9-10ACEF03A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190872"/>
              </p:ext>
            </p:extLst>
          </p:nvPr>
        </p:nvGraphicFramePr>
        <p:xfrm>
          <a:off x="696000" y="1065746"/>
          <a:ext cx="10575000" cy="477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000">
                  <a:extLst>
                    <a:ext uri="{9D8B030D-6E8A-4147-A177-3AD203B41FA5}">
                      <a16:colId xmlns:a16="http://schemas.microsoft.com/office/drawing/2014/main" val="3529787295"/>
                    </a:ext>
                  </a:extLst>
                </a:gridCol>
                <a:gridCol w="1710000">
                  <a:extLst>
                    <a:ext uri="{9D8B030D-6E8A-4147-A177-3AD203B41FA5}">
                      <a16:colId xmlns:a16="http://schemas.microsoft.com/office/drawing/2014/main" val="2741235122"/>
                    </a:ext>
                  </a:extLst>
                </a:gridCol>
                <a:gridCol w="1935000">
                  <a:extLst>
                    <a:ext uri="{9D8B030D-6E8A-4147-A177-3AD203B41FA5}">
                      <a16:colId xmlns:a16="http://schemas.microsoft.com/office/drawing/2014/main" val="253314123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664142437"/>
                    </a:ext>
                  </a:extLst>
                </a:gridCol>
              </a:tblGrid>
              <a:tr h="499834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Amylase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Protease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Lipase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37616"/>
                  </a:ext>
                </a:extLst>
              </a:tr>
              <a:tr h="561840">
                <a:tc>
                  <a:txBody>
                    <a:bodyPr/>
                    <a:lstStyle/>
                    <a:p>
                      <a:r>
                        <a:rPr lang="en-GB" sz="2800" dirty="0"/>
                        <a:t>Creon micro (100mg)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10147"/>
                  </a:ext>
                </a:extLst>
              </a:tr>
              <a:tr h="561840">
                <a:tc>
                  <a:txBody>
                    <a:bodyPr/>
                    <a:lstStyle/>
                    <a:p>
                      <a:r>
                        <a:rPr lang="en-GB" sz="2800" dirty="0" err="1"/>
                        <a:t>Pancrex</a:t>
                      </a:r>
                      <a:r>
                        <a:rPr lang="en-GB" sz="2800" dirty="0"/>
                        <a:t> V capsule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031864"/>
                  </a:ext>
                </a:extLst>
              </a:tr>
              <a:tr h="499834">
                <a:tc>
                  <a:txBody>
                    <a:bodyPr/>
                    <a:lstStyle/>
                    <a:p>
                      <a:r>
                        <a:rPr lang="en-GB" sz="2800" dirty="0"/>
                        <a:t>Creon 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526466"/>
                  </a:ext>
                </a:extLst>
              </a:tr>
              <a:tr h="499834">
                <a:tc>
                  <a:txBody>
                    <a:bodyPr/>
                    <a:lstStyle/>
                    <a:p>
                      <a:r>
                        <a:rPr lang="en-GB" sz="2800" dirty="0" err="1"/>
                        <a:t>Nutrizym</a:t>
                      </a:r>
                      <a:r>
                        <a:rPr lang="en-GB" sz="2800" dirty="0"/>
                        <a:t>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19800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8667"/>
                  </a:ext>
                </a:extLst>
              </a:tr>
              <a:tr h="499834">
                <a:tc>
                  <a:txBody>
                    <a:bodyPr/>
                    <a:lstStyle/>
                    <a:p>
                      <a:r>
                        <a:rPr lang="en-GB" sz="2800" dirty="0"/>
                        <a:t>Creon 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574205"/>
                  </a:ext>
                </a:extLst>
              </a:tr>
              <a:tr h="499834">
                <a:tc>
                  <a:txBody>
                    <a:bodyPr/>
                    <a:lstStyle/>
                    <a:p>
                      <a:r>
                        <a:rPr lang="en-GB" sz="2800" dirty="0" err="1"/>
                        <a:t>Pancrease</a:t>
                      </a:r>
                      <a:r>
                        <a:rPr lang="en-GB" sz="2800" dirty="0"/>
                        <a:t> 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985566"/>
                  </a:ext>
                </a:extLst>
              </a:tr>
              <a:tr h="515708">
                <a:tc>
                  <a:txBody>
                    <a:bodyPr/>
                    <a:lstStyle/>
                    <a:p>
                      <a:r>
                        <a:rPr lang="en-GB" sz="2800" dirty="0" err="1"/>
                        <a:t>Pancrex</a:t>
                      </a:r>
                      <a:r>
                        <a:rPr lang="en-GB" sz="2800" dirty="0"/>
                        <a:t> V powder (1g)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255986"/>
                  </a:ext>
                </a:extLst>
              </a:tr>
              <a:tr h="537548">
                <a:tc>
                  <a:txBody>
                    <a:bodyPr/>
                    <a:lstStyle/>
                    <a:p>
                      <a:r>
                        <a:rPr lang="en-GB" sz="2800" dirty="0"/>
                        <a:t>Creon 40,000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DISCONTINUED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537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99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196105-1B80-448C-AED5-25DC8020D7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Dosing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AD9DEB-7FE7-4398-A8C2-CF256B31BF43}"/>
              </a:ext>
            </a:extLst>
          </p:cNvPr>
          <p:cNvGraphicFramePr/>
          <p:nvPr/>
        </p:nvGraphicFramePr>
        <p:xfrm>
          <a:off x="786000" y="94500"/>
          <a:ext cx="10980000" cy="666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686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74228-C5D6-43D3-9A1F-CD51D4FE12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1000" y="369000"/>
            <a:ext cx="11655000" cy="4083026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Comparison of weight-based doses of enteric-coated </a:t>
            </a:r>
            <a:r>
              <a:rPr lang="en-GB" sz="3200" b="1" dirty="0" err="1">
                <a:solidFill>
                  <a:schemeClr val="bg1"/>
                </a:solidFill>
                <a:latin typeface="+mn-lt"/>
              </a:rPr>
              <a:t>microtablet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 enzyme preparations in patient with cystic fibrosis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AC466-0D5D-4FFC-9B4D-FCB4BDA7C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000" y="1494000"/>
            <a:ext cx="11023326" cy="2744925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>N = 21</a:t>
            </a:r>
          </a:p>
          <a:p>
            <a:r>
              <a:rPr lang="en-GB" sz="3200" dirty="0">
                <a:latin typeface="+mn-lt"/>
              </a:rPr>
              <a:t>Population: Cystic Fibrosis</a:t>
            </a:r>
          </a:p>
          <a:p>
            <a:r>
              <a:rPr lang="en-GB" sz="3200" dirty="0">
                <a:latin typeface="+mn-lt"/>
              </a:rPr>
              <a:t>Open label crossover: 500u/kg with meals  and 250U/kg with snacks compared to 1500u/kg with meals and 750u/kg with snacks. </a:t>
            </a:r>
          </a:p>
          <a:p>
            <a:r>
              <a:rPr lang="en-GB" sz="3200" dirty="0">
                <a:latin typeface="+mn-lt"/>
              </a:rPr>
              <a:t>Diet : 100g fat / day</a:t>
            </a:r>
          </a:p>
          <a:p>
            <a:r>
              <a:rPr lang="en-GB" sz="3200" dirty="0">
                <a:latin typeface="+mn-lt"/>
              </a:rPr>
              <a:t>CFA: increased from 86% to 91% (P&lt;0.05)</a:t>
            </a:r>
          </a:p>
          <a:p>
            <a:endParaRPr lang="en-GB" dirty="0">
              <a:latin typeface="+mn-lt"/>
            </a:endParaRPr>
          </a:p>
          <a:p>
            <a:pPr algn="r"/>
            <a:r>
              <a:rPr lang="en-GB" sz="2800" u="sng" dirty="0">
                <a:solidFill>
                  <a:schemeClr val="bg1"/>
                </a:solidFill>
                <a:latin typeface="+mn-lt"/>
              </a:rPr>
              <a:t>(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Beker et al, </a:t>
            </a:r>
            <a:r>
              <a:rPr lang="en-GB" sz="2800" dirty="0" err="1">
                <a:solidFill>
                  <a:schemeClr val="bg1"/>
                </a:solidFill>
                <a:latin typeface="+mn-lt"/>
              </a:rPr>
              <a:t>J.Paed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n-lt"/>
              </a:rPr>
              <a:t>Gastrol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+mn-lt"/>
              </a:rPr>
              <a:t>Nutr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. 1994 Aug;19(2):191-7</a:t>
            </a:r>
            <a:r>
              <a:rPr lang="en-GB" sz="2400" dirty="0">
                <a:solidFill>
                  <a:schemeClr val="bg1"/>
                </a:solidFill>
              </a:rPr>
              <a:t>).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28735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659DB7-EE62-4FBB-B504-5D48C279F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9" y="324000"/>
            <a:ext cx="7172325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DF731F-2335-4496-9A2E-E68991B08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284" y="1989000"/>
            <a:ext cx="4432176" cy="3974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A1D5E7-2FDC-4F87-B5A3-139C19128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59" y="4509000"/>
            <a:ext cx="726428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9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643C91-0259-475D-8704-B7B80CCBB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50" y="413999"/>
            <a:ext cx="11197050" cy="424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53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267A58-1E12-4112-8F53-7B409C843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00" y="1629000"/>
            <a:ext cx="10408310" cy="283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98FF3-0125-446F-8863-FE8B369987A1}"/>
              </a:ext>
            </a:extLst>
          </p:cNvPr>
          <p:cNvSpPr txBox="1"/>
          <p:nvPr/>
        </p:nvSpPr>
        <p:spPr>
          <a:xfrm>
            <a:off x="1511205" y="4613671"/>
            <a:ext cx="9169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Transit time played a significant role in results: longer the transit time the greater the CFA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C25D42-5152-471C-A528-C2729FD23530}"/>
              </a:ext>
            </a:extLst>
          </p:cNvPr>
          <p:cNvSpPr/>
          <p:nvPr/>
        </p:nvSpPr>
        <p:spPr>
          <a:xfrm>
            <a:off x="9696000" y="3803671"/>
            <a:ext cx="844589" cy="81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C8F5DD-2B64-4A2C-AA8B-EF6A91888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056" y="537870"/>
            <a:ext cx="9063112" cy="94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69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037757-14C9-44E4-B44B-1FBB0DCFD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1449000"/>
            <a:ext cx="10424160" cy="2091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165354-7D37-4A61-AC0D-6689014C825B}"/>
              </a:ext>
            </a:extLst>
          </p:cNvPr>
          <p:cNvSpPr txBox="1"/>
          <p:nvPr/>
        </p:nvSpPr>
        <p:spPr>
          <a:xfrm>
            <a:off x="1127448" y="3682402"/>
            <a:ext cx="99371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4 way Crossover trial: LCT vs. MCT +/- 50,000 units lipase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N= 6, all male Chronic Pancreatitis patients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All had severe exocrine insufficiency (CFA &lt; 80%)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(1 x distal </a:t>
            </a:r>
            <a:r>
              <a:rPr lang="en-GB" sz="2800" dirty="0" err="1">
                <a:solidFill>
                  <a:schemeClr val="bg1"/>
                </a:solidFill>
              </a:rPr>
              <a:t>panc</a:t>
            </a:r>
            <a:r>
              <a:rPr lang="en-GB" sz="2800" dirty="0">
                <a:solidFill>
                  <a:schemeClr val="bg1"/>
                </a:solidFill>
              </a:rPr>
              <a:t>, 1 x total gastrectomy, 1 x distal gastrectomy,           1x </a:t>
            </a:r>
            <a:r>
              <a:rPr lang="en-GB" sz="2800" dirty="0" err="1">
                <a:solidFill>
                  <a:schemeClr val="bg1"/>
                </a:solidFill>
              </a:rPr>
              <a:t>whipple</a:t>
            </a:r>
            <a:r>
              <a:rPr lang="en-GB" sz="2800" dirty="0">
                <a:solidFill>
                  <a:schemeClr val="bg1"/>
                </a:solidFill>
              </a:rPr>
              <a:t>, 2 on insulin.)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CEB5C2-1876-4011-9A43-0DFC2EDF5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And it is not just fat….</a:t>
            </a:r>
          </a:p>
        </p:txBody>
      </p:sp>
    </p:spTree>
    <p:extLst>
      <p:ext uri="{BB962C8B-B14F-4D97-AF65-F5344CB8AC3E}">
        <p14:creationId xmlns:p14="http://schemas.microsoft.com/office/powerpoint/2010/main" val="2303252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A12184-A391-421E-81CE-78EC19AB0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530"/>
          <a:stretch/>
        </p:blipFill>
        <p:spPr>
          <a:xfrm rot="120000">
            <a:off x="5967358" y="538078"/>
            <a:ext cx="5323373" cy="5109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BFEF2A-2A80-432C-B55E-3E45F52AC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000">
            <a:off x="447463" y="778108"/>
            <a:ext cx="5360670" cy="4629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52EA59-C285-481C-B3B5-86CAFD22D4EB}"/>
              </a:ext>
            </a:extLst>
          </p:cNvPr>
          <p:cNvSpPr txBox="1"/>
          <p:nvPr/>
        </p:nvSpPr>
        <p:spPr>
          <a:xfrm>
            <a:off x="9230038" y="5738623"/>
            <a:ext cx="213404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60" dirty="0" err="1">
                <a:solidFill>
                  <a:schemeClr val="bg1"/>
                </a:solidFill>
              </a:rPr>
              <a:t>Caliari</a:t>
            </a:r>
            <a:r>
              <a:rPr lang="en-GB" sz="2160" dirty="0">
                <a:solidFill>
                  <a:schemeClr val="bg1"/>
                </a:solidFill>
              </a:rPr>
              <a:t> et al, 1996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8041CC-CCFD-4A0B-8AE2-0786EBB2ED05}"/>
              </a:ext>
            </a:extLst>
          </p:cNvPr>
          <p:cNvSpPr/>
          <p:nvPr/>
        </p:nvSpPr>
        <p:spPr>
          <a:xfrm>
            <a:off x="201000" y="369000"/>
            <a:ext cx="5760000" cy="495000"/>
          </a:xfrm>
          <a:prstGeom prst="rect">
            <a:avLst/>
          </a:prstGeom>
          <a:solidFill>
            <a:srgbClr val="006AB4"/>
          </a:solidFill>
          <a:ln>
            <a:solidFill>
              <a:srgbClr val="00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90DBEB-68D0-4403-B1DE-B694A35A4427}"/>
              </a:ext>
            </a:extLst>
          </p:cNvPr>
          <p:cNvSpPr/>
          <p:nvPr/>
        </p:nvSpPr>
        <p:spPr>
          <a:xfrm>
            <a:off x="5887278" y="316976"/>
            <a:ext cx="5760000" cy="495000"/>
          </a:xfrm>
          <a:prstGeom prst="rect">
            <a:avLst/>
          </a:prstGeom>
          <a:solidFill>
            <a:srgbClr val="006AB4"/>
          </a:solidFill>
          <a:ln>
            <a:solidFill>
              <a:srgbClr val="00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F463AE-095E-464F-9756-9F0D99209BA5}"/>
              </a:ext>
            </a:extLst>
          </p:cNvPr>
          <p:cNvSpPr/>
          <p:nvPr/>
        </p:nvSpPr>
        <p:spPr>
          <a:xfrm rot="5400000">
            <a:off x="2843585" y="2687375"/>
            <a:ext cx="5760000" cy="495000"/>
          </a:xfrm>
          <a:prstGeom prst="rect">
            <a:avLst/>
          </a:prstGeom>
          <a:solidFill>
            <a:srgbClr val="006AB4"/>
          </a:solidFill>
          <a:ln>
            <a:solidFill>
              <a:srgbClr val="00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3B161A-3571-44E4-A354-64BD482E6E31}"/>
              </a:ext>
            </a:extLst>
          </p:cNvPr>
          <p:cNvSpPr/>
          <p:nvPr/>
        </p:nvSpPr>
        <p:spPr>
          <a:xfrm rot="5400000">
            <a:off x="-2582778" y="2687375"/>
            <a:ext cx="5760000" cy="495000"/>
          </a:xfrm>
          <a:prstGeom prst="rect">
            <a:avLst/>
          </a:prstGeom>
          <a:solidFill>
            <a:srgbClr val="006AB4"/>
          </a:solidFill>
          <a:ln>
            <a:solidFill>
              <a:srgbClr val="00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EF53B0-D2D8-49FA-BDEE-E77C309F7102}"/>
              </a:ext>
            </a:extLst>
          </p:cNvPr>
          <p:cNvSpPr/>
          <p:nvPr/>
        </p:nvSpPr>
        <p:spPr>
          <a:xfrm>
            <a:off x="336000" y="5319875"/>
            <a:ext cx="5760000" cy="495000"/>
          </a:xfrm>
          <a:prstGeom prst="rect">
            <a:avLst/>
          </a:prstGeom>
          <a:solidFill>
            <a:srgbClr val="006AB4"/>
          </a:solidFill>
          <a:ln>
            <a:solidFill>
              <a:srgbClr val="00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CB2480-6E7D-4080-AAFD-E637D7270D55}"/>
              </a:ext>
            </a:extLst>
          </p:cNvPr>
          <p:cNvSpPr/>
          <p:nvPr/>
        </p:nvSpPr>
        <p:spPr>
          <a:xfrm>
            <a:off x="5903585" y="5257848"/>
            <a:ext cx="5760000" cy="495000"/>
          </a:xfrm>
          <a:prstGeom prst="rect">
            <a:avLst/>
          </a:prstGeom>
          <a:solidFill>
            <a:srgbClr val="006AB4"/>
          </a:solidFill>
          <a:ln>
            <a:solidFill>
              <a:srgbClr val="00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18847F-BE75-4A3E-B544-4739F39209EA}"/>
              </a:ext>
            </a:extLst>
          </p:cNvPr>
          <p:cNvSpPr/>
          <p:nvPr/>
        </p:nvSpPr>
        <p:spPr>
          <a:xfrm rot="5400000">
            <a:off x="8312578" y="2687375"/>
            <a:ext cx="5760000" cy="495000"/>
          </a:xfrm>
          <a:prstGeom prst="rect">
            <a:avLst/>
          </a:prstGeom>
          <a:solidFill>
            <a:srgbClr val="006AB4"/>
          </a:solidFill>
          <a:ln>
            <a:solidFill>
              <a:srgbClr val="006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1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794CB2-E96E-4374-8BFC-3B1E1DDD3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000" y="369001"/>
            <a:ext cx="5085000" cy="630000"/>
          </a:xfrm>
        </p:spPr>
        <p:txBody>
          <a:bodyPr/>
          <a:lstStyle/>
          <a:p>
            <a:r>
              <a:rPr lang="en-GB" dirty="0"/>
              <a:t>Poll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783865-D720-4162-92CD-4A9A1E2D0A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000" y="1089000"/>
            <a:ext cx="10215000" cy="513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What is PEI?</a:t>
            </a:r>
          </a:p>
          <a:p>
            <a:pPr marL="742950" indent="-742950">
              <a:buAutoNum type="arabicParenR"/>
            </a:pPr>
            <a:r>
              <a:rPr lang="en-GB" sz="3200" dirty="0"/>
              <a:t>When the pancreas stops digesting fat</a:t>
            </a:r>
          </a:p>
          <a:p>
            <a:pPr marL="742950" indent="-742950">
              <a:buAutoNum type="arabicParenR"/>
            </a:pPr>
            <a:r>
              <a:rPr lang="en-GB" sz="3200" dirty="0"/>
              <a:t>When the pancreas stops making insulin</a:t>
            </a:r>
          </a:p>
          <a:p>
            <a:pPr marL="742950" indent="-742950">
              <a:buAutoNum type="arabicParenR"/>
            </a:pPr>
            <a:r>
              <a:rPr lang="en-GB" sz="3200" dirty="0"/>
              <a:t>When the pancreas is withered / atrophic</a:t>
            </a:r>
          </a:p>
          <a:p>
            <a:pPr marL="742950" indent="-742950">
              <a:buAutoNum type="arabicParenR"/>
            </a:pPr>
            <a:r>
              <a:rPr lang="en-GB" sz="3200" dirty="0"/>
              <a:t>When the pancreas stops making enough enzymes</a:t>
            </a:r>
          </a:p>
          <a:p>
            <a:pPr marL="742950" indent="-742950" algn="ctr">
              <a:buAutoNum type="arabicParenR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92119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841D-8B3C-4E1A-8CCD-8A38E981C6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Dosing used in clinical trials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1EDE1-CE5B-4A2D-ADF1-CD87B9F4D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65AB7-EA7E-43B9-BD08-36DE4D2960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459F5-4C9C-4E10-AF06-B6CE328AC6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EC2DA91-7E06-4070-BF37-0154B332CF17}"/>
              </a:ext>
            </a:extLst>
          </p:cNvPr>
          <p:cNvGraphicFramePr>
            <a:graphicFrameLocks noGrp="1"/>
          </p:cNvGraphicFramePr>
          <p:nvPr/>
        </p:nvGraphicFramePr>
        <p:xfrm>
          <a:off x="426000" y="1203960"/>
          <a:ext cx="11385000" cy="459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250">
                  <a:extLst>
                    <a:ext uri="{9D8B030D-6E8A-4147-A177-3AD203B41FA5}">
                      <a16:colId xmlns:a16="http://schemas.microsoft.com/office/drawing/2014/main" val="2872653346"/>
                    </a:ext>
                  </a:extLst>
                </a:gridCol>
                <a:gridCol w="2846250">
                  <a:extLst>
                    <a:ext uri="{9D8B030D-6E8A-4147-A177-3AD203B41FA5}">
                      <a16:colId xmlns:a16="http://schemas.microsoft.com/office/drawing/2014/main" val="4119091745"/>
                    </a:ext>
                  </a:extLst>
                </a:gridCol>
                <a:gridCol w="2846250">
                  <a:extLst>
                    <a:ext uri="{9D8B030D-6E8A-4147-A177-3AD203B41FA5}">
                      <a16:colId xmlns:a16="http://schemas.microsoft.com/office/drawing/2014/main" val="1387344790"/>
                    </a:ext>
                  </a:extLst>
                </a:gridCol>
                <a:gridCol w="2846250">
                  <a:extLst>
                    <a:ext uri="{9D8B030D-6E8A-4147-A177-3AD203B41FA5}">
                      <a16:colId xmlns:a16="http://schemas.microsoft.com/office/drawing/2014/main" val="978826524"/>
                    </a:ext>
                  </a:extLst>
                </a:gridCol>
              </a:tblGrid>
              <a:tr h="79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247577"/>
                  </a:ext>
                </a:extLst>
              </a:tr>
              <a:tr h="790840">
                <a:tc>
                  <a:txBody>
                    <a:bodyPr/>
                    <a:lstStyle/>
                    <a:p>
                      <a:r>
                        <a:rPr lang="en-GB" dirty="0"/>
                        <a:t>Kim et al,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 Gastroenterol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Hepatol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RCT n=304</a:t>
                      </a:r>
                    </a:p>
                    <a:p>
                      <a:r>
                        <a:rPr lang="en-GB" dirty="0"/>
                        <a:t>Pancreatico-duodenectomy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40,000 units lipase with meals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Increase body weight; increased pre-albumin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827813"/>
                  </a:ext>
                </a:extLst>
              </a:tr>
              <a:tr h="790840">
                <a:tc>
                  <a:txBody>
                    <a:bodyPr/>
                    <a:lstStyle/>
                    <a:p>
                      <a:r>
                        <a:rPr lang="en-GB" dirty="0"/>
                        <a:t>Sato et al, </a:t>
                      </a:r>
                      <a:r>
                        <a:rPr lang="en-GB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Pancreas."/>
                        </a:rPr>
                        <a:t>Pancreas.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2018 Aug;47(7):800-806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N=88</a:t>
                      </a:r>
                    </a:p>
                    <a:p>
                      <a:r>
                        <a:rPr lang="en-GB" dirty="0"/>
                        <a:t>PDAC chemotherapy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48,000 units lipase with meals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difference in nutritional markers in 8/52 trial</a:t>
                      </a:r>
                    </a:p>
                    <a:p>
                      <a:r>
                        <a:rPr lang="en-GB" dirty="0"/>
                        <a:t>Survival 19/12 </a:t>
                      </a:r>
                      <a:r>
                        <a:rPr lang="en-GB" i="1" dirty="0"/>
                        <a:t>vs</a:t>
                      </a:r>
                      <a:r>
                        <a:rPr lang="en-GB" dirty="0"/>
                        <a:t>. 12/12 (p=0.07)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31135"/>
                  </a:ext>
                </a:extLst>
              </a:tr>
              <a:tr h="790840">
                <a:tc>
                  <a:txBody>
                    <a:bodyPr/>
                    <a:lstStyle/>
                    <a:p>
                      <a:r>
                        <a:rPr lang="en-GB" dirty="0"/>
                        <a:t>Woo et al, </a:t>
                      </a:r>
                      <a:r>
                        <a:rPr lang="en-GB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Pancreatology : official journal of the International Association of Pancreatology (IAP) ... [et al.]."/>
                        </a:rPr>
                        <a:t>Pancreatology.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2016 Nov - Dec;16(6):1099-1105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N= 67</a:t>
                      </a:r>
                    </a:p>
                    <a:p>
                      <a:r>
                        <a:rPr lang="en-GB" dirty="0"/>
                        <a:t>Unresectable PDAC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25,000 capsules x 6-9 per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difference in nutritional markers or QOL in 8/52 trial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490336"/>
                  </a:ext>
                </a:extLst>
              </a:tr>
              <a:tr h="790840">
                <a:tc>
                  <a:txBody>
                    <a:bodyPr/>
                    <a:lstStyle/>
                    <a:p>
                      <a:r>
                        <a:rPr lang="en-GB" dirty="0"/>
                        <a:t>Bruno et al, </a:t>
                      </a:r>
                      <a:r>
                        <a:rPr lang="de-DE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Gut."/>
                        </a:rPr>
                        <a:t>Gut.</a:t>
                      </a:r>
                      <a:r>
                        <a:rPr lang="de-D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1998 Jan;42(1):92-6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= 21</a:t>
                      </a:r>
                    </a:p>
                    <a:p>
                      <a:r>
                        <a:rPr lang="en-GB" dirty="0"/>
                        <a:t>Unresectable PDAC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50,000 units lipase with meals; 25,000 units with snacks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12% improvement in CFA; weight gain in intervention; weight loss in placebo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11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419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13370E5-6826-4933-88AD-31B84D5B9D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Recommended dose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4EF6F5F5-B876-49CA-88E3-E0DD0B6FD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8" y="1236049"/>
            <a:ext cx="10124512" cy="3857951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3600" b="0" dirty="0">
                <a:latin typeface="+mn-lt"/>
              </a:rPr>
              <a:t>STARTING DOSE....</a:t>
            </a:r>
          </a:p>
          <a:p>
            <a:r>
              <a:rPr lang="en-GB" altLang="en-US" sz="3600" b="0" dirty="0">
                <a:latin typeface="+mn-lt"/>
              </a:rPr>
              <a:t>44 - 50,000 units with meals</a:t>
            </a:r>
          </a:p>
          <a:p>
            <a:r>
              <a:rPr lang="en-GB" altLang="en-US" sz="3600" b="0" dirty="0">
                <a:latin typeface="+mn-lt"/>
              </a:rPr>
              <a:t>22 - 25,000 units with snacks</a:t>
            </a:r>
          </a:p>
          <a:p>
            <a:r>
              <a:rPr lang="en-GB" altLang="en-US" sz="3600" b="0" dirty="0">
                <a:latin typeface="+mn-lt"/>
              </a:rPr>
              <a:t>25 - 50,000 units with supplements</a:t>
            </a:r>
          </a:p>
          <a:p>
            <a:r>
              <a:rPr lang="en-GB" altLang="en-US" sz="3600" b="0" dirty="0">
                <a:latin typeface="+mn-lt"/>
              </a:rPr>
              <a:t>Will need higher dose with larger meals</a:t>
            </a:r>
          </a:p>
          <a:p>
            <a:r>
              <a:rPr lang="en-GB" altLang="en-US" sz="3600" b="0" dirty="0">
                <a:latin typeface="+mn-lt"/>
              </a:rPr>
              <a:t>Increase until symptom control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FD96-DB02-4F37-8A50-4786B3AB8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A054A-B4C8-491D-93B2-2AC638BD3D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000" y="1179000"/>
            <a:ext cx="11766000" cy="513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Which of these do you NOT need to take PERT with?</a:t>
            </a:r>
          </a:p>
          <a:p>
            <a:pPr marL="457200" indent="-457200">
              <a:buAutoNum type="arabicParenR"/>
            </a:pPr>
            <a:r>
              <a:rPr lang="en-GB" sz="3200" dirty="0"/>
              <a:t>Cup of tea and two bourbon biscuits</a:t>
            </a:r>
          </a:p>
          <a:p>
            <a:pPr marL="457200" indent="-457200">
              <a:buAutoNum type="arabicParenR"/>
            </a:pPr>
            <a:r>
              <a:rPr lang="en-GB" sz="3200" dirty="0"/>
              <a:t>Mug of peppermint tea</a:t>
            </a:r>
          </a:p>
          <a:p>
            <a:pPr marL="457200" indent="-457200">
              <a:buAutoNum type="arabicParenR"/>
            </a:pPr>
            <a:r>
              <a:rPr lang="en-GB" sz="3200" dirty="0"/>
              <a:t>Milkshake</a:t>
            </a:r>
          </a:p>
          <a:p>
            <a:pPr marL="457200" indent="-457200">
              <a:buAutoNum type="arabicParenR"/>
            </a:pPr>
            <a:r>
              <a:rPr lang="en-GB" sz="3200" dirty="0"/>
              <a:t>Cup of milky coffee</a:t>
            </a:r>
          </a:p>
        </p:txBody>
      </p:sp>
    </p:spTree>
    <p:extLst>
      <p:ext uri="{BB962C8B-B14F-4D97-AF65-F5344CB8AC3E}">
        <p14:creationId xmlns:p14="http://schemas.microsoft.com/office/powerpoint/2010/main" val="2294203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559748-2E94-4E51-AEFB-72B577F06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760050"/>
              </p:ext>
            </p:extLst>
          </p:nvPr>
        </p:nvGraphicFramePr>
        <p:xfrm>
          <a:off x="455705" y="961826"/>
          <a:ext cx="11250488" cy="508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401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3F9317-B00E-4377-9C8E-4906B6B63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315"/>
          <a:stretch/>
        </p:blipFill>
        <p:spPr>
          <a:xfrm>
            <a:off x="315987" y="414000"/>
            <a:ext cx="5716763" cy="1349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8148F6-ABBE-4CED-A05F-AAD1850D5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37" y="2934000"/>
            <a:ext cx="10106025" cy="163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E120EC-3F7C-4BA5-9C81-21685859A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56"/>
          <a:stretch/>
        </p:blipFill>
        <p:spPr>
          <a:xfrm>
            <a:off x="6321000" y="216627"/>
            <a:ext cx="5563413" cy="18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832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000" y="369001"/>
            <a:ext cx="11340000" cy="630000"/>
          </a:xfrm>
        </p:spPr>
        <p:txBody>
          <a:bodyPr/>
          <a:lstStyle/>
          <a:p>
            <a:r>
              <a:rPr lang="en-GB" b="1" dirty="0"/>
              <a:t>Recommendations for clinical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4588" y="1230024"/>
            <a:ext cx="12137412" cy="4397951"/>
          </a:xfrm>
        </p:spPr>
        <p:txBody>
          <a:bodyPr numCol="2">
            <a:normAutofit fontScale="25000" lnSpcReduction="20000"/>
          </a:bodyPr>
          <a:lstStyle/>
          <a:p>
            <a:r>
              <a:rPr lang="en-GB" sz="11200" dirty="0">
                <a:solidFill>
                  <a:schemeClr val="bg1"/>
                </a:solidFill>
              </a:rPr>
              <a:t>CONSENT</a:t>
            </a:r>
          </a:p>
          <a:p>
            <a:pPr>
              <a:buNone/>
            </a:pPr>
            <a:endParaRPr lang="en-GB" sz="11200" dirty="0">
              <a:solidFill>
                <a:schemeClr val="bg1"/>
              </a:solidFill>
            </a:endParaRPr>
          </a:p>
          <a:p>
            <a:pPr>
              <a:buNone/>
            </a:pPr>
            <a:endParaRPr lang="en-GB" sz="11200" dirty="0">
              <a:solidFill>
                <a:schemeClr val="bg1"/>
              </a:solidFill>
            </a:endParaRPr>
          </a:p>
          <a:p>
            <a:pPr>
              <a:buNone/>
            </a:pPr>
            <a:endParaRPr lang="en-GB" sz="11200" dirty="0">
              <a:solidFill>
                <a:schemeClr val="bg1"/>
              </a:solidFill>
            </a:endParaRPr>
          </a:p>
          <a:p>
            <a:endParaRPr lang="en-GB" sz="11200" dirty="0">
              <a:solidFill>
                <a:schemeClr val="bg1"/>
              </a:solidFill>
            </a:endParaRPr>
          </a:p>
          <a:p>
            <a:endParaRPr lang="en-GB" sz="11200" dirty="0">
              <a:solidFill>
                <a:schemeClr val="bg1"/>
              </a:solidFill>
            </a:endParaRPr>
          </a:p>
          <a:p>
            <a:r>
              <a:rPr lang="en-GB" sz="11200" dirty="0">
                <a:solidFill>
                  <a:schemeClr val="bg1"/>
                </a:solidFill>
              </a:rPr>
              <a:t>Timing</a:t>
            </a:r>
          </a:p>
          <a:p>
            <a:pPr marL="444500" indent="-444500">
              <a:buFont typeface="Arial" panose="020B0604020202020204" pitchFamily="34" charset="0"/>
              <a:buChar char="•"/>
            </a:pPr>
            <a:r>
              <a:rPr lang="en-GB" sz="11200" b="0" dirty="0">
                <a:solidFill>
                  <a:schemeClr val="bg1"/>
                </a:solidFill>
                <a:latin typeface="+mn-lt"/>
              </a:rPr>
              <a:t>Mix with food</a:t>
            </a:r>
          </a:p>
          <a:p>
            <a:pPr marL="444500" indent="-444500">
              <a:buFont typeface="Arial" panose="020B0604020202020204" pitchFamily="34" charset="0"/>
              <a:buChar char="•"/>
            </a:pPr>
            <a:r>
              <a:rPr lang="en-GB" sz="11200" b="0" dirty="0">
                <a:solidFill>
                  <a:schemeClr val="bg1"/>
                </a:solidFill>
                <a:latin typeface="+mn-lt"/>
              </a:rPr>
              <a:t>Allow for slow meals / multiple courses / gastric emptying</a:t>
            </a:r>
          </a:p>
          <a:p>
            <a:pPr marL="444500" indent="-444500">
              <a:buFont typeface="Arial" panose="020B0604020202020204" pitchFamily="34" charset="0"/>
              <a:buChar char="•"/>
            </a:pPr>
            <a:endParaRPr lang="en-GB" sz="11200" b="0" dirty="0">
              <a:solidFill>
                <a:schemeClr val="bg1"/>
              </a:solidFill>
              <a:latin typeface="+mn-lt"/>
            </a:endParaRPr>
          </a:p>
          <a:p>
            <a:r>
              <a:rPr lang="en-GB" sz="11200" dirty="0">
                <a:solidFill>
                  <a:schemeClr val="bg1"/>
                </a:solidFill>
              </a:rPr>
              <a:t>Dose</a:t>
            </a:r>
          </a:p>
          <a:p>
            <a:pPr marL="985838" lvl="1" indent="-528638" algn="l">
              <a:buFont typeface="Arial" panose="020B0604020202020204" pitchFamily="34" charset="0"/>
              <a:buChar char="•"/>
            </a:pPr>
            <a:r>
              <a:rPr lang="en-GB" sz="11200" dirty="0">
                <a:solidFill>
                  <a:schemeClr val="bg1"/>
                </a:solidFill>
              </a:rPr>
              <a:t>Minimum starting dose 50,000u with meals; 25,000u with snacks</a:t>
            </a:r>
          </a:p>
          <a:p>
            <a:pPr marL="985838" lvl="1" indent="-528638" algn="l">
              <a:buFont typeface="Arial" panose="020B0604020202020204" pitchFamily="34" charset="0"/>
              <a:buChar char="•"/>
            </a:pPr>
            <a:r>
              <a:rPr lang="en-GB" sz="11200" dirty="0">
                <a:solidFill>
                  <a:schemeClr val="bg1"/>
                </a:solidFill>
              </a:rPr>
              <a:t>Increase until symptom control</a:t>
            </a:r>
          </a:p>
          <a:p>
            <a:pPr marL="985838" lvl="1" indent="-528638" algn="l">
              <a:buFont typeface="Arial" panose="020B0604020202020204" pitchFamily="34" charset="0"/>
              <a:buChar char="•"/>
            </a:pPr>
            <a:r>
              <a:rPr lang="en-GB" sz="11200" dirty="0">
                <a:solidFill>
                  <a:schemeClr val="bg1"/>
                </a:solidFill>
              </a:rPr>
              <a:t>Snacks </a:t>
            </a:r>
            <a:r>
              <a:rPr lang="en-GB" sz="11200" i="1" dirty="0">
                <a:solidFill>
                  <a:schemeClr val="bg1"/>
                </a:solidFill>
              </a:rPr>
              <a:t>vs</a:t>
            </a:r>
            <a:r>
              <a:rPr lang="en-GB" sz="11200" dirty="0">
                <a:solidFill>
                  <a:schemeClr val="bg1"/>
                </a:solidFill>
              </a:rPr>
              <a:t>. meals</a:t>
            </a:r>
          </a:p>
          <a:p>
            <a:pPr marL="985838" lvl="1" indent="-528638" algn="l">
              <a:buFont typeface="Arial" panose="020B0604020202020204" pitchFamily="34" charset="0"/>
              <a:buChar char="•"/>
            </a:pPr>
            <a:r>
              <a:rPr lang="en-GB" sz="11200" dirty="0">
                <a:solidFill>
                  <a:schemeClr val="bg1"/>
                </a:solidFill>
              </a:rPr>
              <a:t>Nutritional supplements</a:t>
            </a:r>
          </a:p>
          <a:p>
            <a:r>
              <a:rPr lang="en-GB" sz="11200" dirty="0">
                <a:solidFill>
                  <a:schemeClr val="bg1"/>
                </a:solidFill>
              </a:rPr>
              <a:t>Prevent denaturation</a:t>
            </a:r>
          </a:p>
          <a:p>
            <a:pPr marL="985838" lvl="1" indent="-528638" algn="l">
              <a:buFont typeface="Arial" panose="020B0604020202020204" pitchFamily="34" charset="0"/>
              <a:buChar char="•"/>
            </a:pPr>
            <a:r>
              <a:rPr lang="en-GB" sz="11200" dirty="0">
                <a:solidFill>
                  <a:schemeClr val="bg1"/>
                </a:solidFill>
              </a:rPr>
              <a:t>&lt;25</a:t>
            </a:r>
            <a:r>
              <a:rPr lang="en-GB" sz="11200" baseline="30000" dirty="0">
                <a:solidFill>
                  <a:schemeClr val="bg1"/>
                </a:solidFill>
              </a:rPr>
              <a:t>o</a:t>
            </a:r>
            <a:r>
              <a:rPr lang="en-GB" sz="11200" dirty="0">
                <a:solidFill>
                  <a:schemeClr val="bg1"/>
                </a:solidFill>
              </a:rPr>
              <a:t>C</a:t>
            </a:r>
          </a:p>
          <a:p>
            <a:pPr marL="985838" lvl="1" indent="-528638" algn="l">
              <a:buFont typeface="Arial" panose="020B0604020202020204" pitchFamily="34" charset="0"/>
              <a:buChar char="•"/>
            </a:pPr>
            <a:r>
              <a:rPr lang="en-GB" sz="11200" dirty="0">
                <a:solidFill>
                  <a:schemeClr val="bg1"/>
                </a:solidFill>
              </a:rPr>
              <a:t>?Proton pump inhibitor?</a:t>
            </a:r>
          </a:p>
          <a:p>
            <a:pPr marL="985838" lvl="1" indent="-528638" algn="l">
              <a:buFont typeface="Arial" panose="020B0604020202020204" pitchFamily="34" charset="0"/>
              <a:buChar char="•"/>
            </a:pPr>
            <a:r>
              <a:rPr lang="en-GB" sz="11200" dirty="0">
                <a:solidFill>
                  <a:schemeClr val="bg1"/>
                </a:solidFill>
              </a:rPr>
              <a:t>Avoid swallowing with hot food/fluids</a:t>
            </a:r>
          </a:p>
        </p:txBody>
      </p:sp>
      <p:sp>
        <p:nvSpPr>
          <p:cNvPr id="25602" name="AutoShape 2" descr="Image result for pig"/>
          <p:cNvSpPr>
            <a:spLocks noChangeAspect="1" noChangeArrowheads="1"/>
          </p:cNvSpPr>
          <p:nvPr/>
        </p:nvSpPr>
        <p:spPr bwMode="auto">
          <a:xfrm>
            <a:off x="796290" y="-173355"/>
            <a:ext cx="365760" cy="365761"/>
          </a:xfrm>
          <a:prstGeom prst="rect">
            <a:avLst/>
          </a:prstGeom>
          <a:noFill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GB" sz="2160"/>
          </a:p>
        </p:txBody>
      </p:sp>
      <p:sp>
        <p:nvSpPr>
          <p:cNvPr id="25604" name="AutoShape 4" descr="data:image/jpeg;base64,/9j/4AAQSkZJRgABAQAAAQABAAD/2wCEAAkGBxMSEhUSExMWFRUVFRcYFxgYGBUXFRUSFhUXFxUXGBUYHSggGBolGxcVITEhJSkrLi4uFx8zODMtNygtLisBCgoKDg0OFxAQGi0dHR0tLS0tLS0tLS0tLS0tLS0tLS0tLS0tLS0tLS0tLS0tLS0tLS0tLS0tLS0tLS0tLS0rLf/AABEIAKgBLAMBIgACEQEDEQH/xAAbAAEAAgMBAQAAAAAAAAAAAAAAAgMBBAUGB//EADUQAAIBAgIIBQQBAwUBAAAAAAABAgMRBCEFEjFBUWFx8AYigZGxE6HB0UIUMuEVI1Ji8aL/xAAaAQEAAwEBAQAAAAAAAAAAAAAAAQIDBAUG/8QAIxEBAQACAgICAgMBAAAAAAAAAAECEQMxEiEEE0FRIjJhQv/aAAwDAQACEQMRAD8A+4gAAAAAAAAi5FM6xFukyWrnIjKqjVc2Qb5lLmvMG065j+oNKTIOXMr51f643/6joZ/qTnuZhS77ZHnTwjpLEokq6OdrmVUJ86j646SqJ7yZzPqFkKzLTNW4N8GtHEFsayZaZSq3GxYDCkZLKgAAApxVbUi5bbGnhtLRk7S8vwUueMuqvjx5ZTcjpAwmZLqAAAAAAAYbAyDEZXzRkAAAAAAAGJOwBspqVymrXv0NeUzPLJrjh+1s6jIORW52I65Rppa5+xG5hPIi5d/nmBKT3GGVuffEg6nv3YhOlkmQz7/CIufeY1u3kQlNvqZv7EU2ZV+/2BZfquljKfbsVp8rLkSj79SULFPoT17dorVlvd3wLKcN7fuELacmy6M2UuZXOrzLS6U1tvKqS+ojlur2zH1u0T5n1LNNVfJZb2eZrVbPPI62kKl/RHFxTW84+XLyy29T4fH446dTRelnCyece9h6enNNJrYz5tSxFpW9uh7LQeJerqvds6M24OS9Vl8/40x/li7IIRmmTOvbygA0cfi9Xyrbv5EW6m1scbldRfXxUY83wOZVx+tJRvk2k7bkcrGYl7mV4fYcfJzW+o9Hj+JMcfK9vYwjZWRIxB5IydrzAAAAAAObpXFqOV+p0jyuOf1ayjfK930RTO+mvFju7/TfVTJd7QmQcTGuZt9JN2775mV3yRW2ZT75AXWvtISMa273MORCNIyW/eVN9997S2TKqvf4ITCBZHLvMphzLQMpktbjny3EU/Uw+b9svyBa3xJNlSfNd8zMc9nuSirtbv8AwSi7bfwUxjne/wC/0iwlVOU13YqlLvaQcvQhJ37ZC8jMpZmE8yDYlu4haKsbLaedx1aydzu4952PKeJZ2pya3HLlN16fB6xlR0LU+pN8nY9loutZs8h4MwclT15Kzld8NruvsevwdGxfGaYfJ5Znt2YVLl8KrNSm7FimbbsebZtdUxDs7HBxc3mdhM18Xh01khlblF+LKYV5nFSzzL8JUvka+Mg9exvaJo3nFc/ss2curctPVtk49vYQWSMgHpvnwAAAABiWw8rg3epN8El73/R6pnlKMdWvUi/T0ZTP8Ojg6ybkpEbmGN5k20kL5mBf7hAn3+A3vMGUwguV1JEiuTIqYzBd7yaKmydwmxb3sCRGLM35MKsrvIXfEWJpEoZig33mR1upBytyXUESnIr1hKZDW5kLLIQ3tGJbTMXy+DDWXe0kV16OtmcrFYOLykk1ldNXT6o7Mdho/Svd8TO469tsOW60lhYHSpWW05NN6r6ZnG0n4jw9OoqdapaUt1m0s7Z52W/2ERcZe7qPcxtuMN999TkaOramX24dDq6y27vwXYZYeNXRn3yJTiU03l0/9K9I4xU4ObaSSu3wSV/2wpr25GPw/wDuN7vydrQeA1FryVm9nFI3MJThKMZ6qbcU07Z5q5tF8OKS+S3J8m5YeEAAbOUAAAAADz+mqOrVjUWySz9Mvg9Ac3T0L078GUz6bcF1nP8AfTntAsqUXFRltjJJ34XVyDRlXRLtG5HWMsq1rAWtmFIjrFkEQhiosimm7lmIlaJoQqSXEir4zbdmrmNYhTq32md4NLIPMsua18yxSG0WL0zNypSJORKmkpSKYzztYxUmQwi2thbS2aIxlbevgm4sRglzCKnfIrZdtKprNBC7U8pU6eXA2LZIhVjkRU4dtWOGupP0PM6X8J4fE1Izmpa8crptXV3KzXVv3Pa0UrWIzglmtvPb6Ceva3l+K5tHCaqzeZtU6u4qrN35mu3JZspcl5PJ0FX2d5ml4gwbxGHq0VLUc4Sipbba0XG9t+3iTc+pdRnmlxEquWGvbr6DoKnh6NNNtQpQgm829SKjdv0N419HxtTS6/JsHZOnBl3QAEoAAAAAA1tJU9alNf8AV/bM2TE43TXEi9JxurK0tFtToQ3rVS9svwc6tHVbXB2N3RNN0qLjL+MpW5pu6NHESvdmeXUdGP8AfLXSmTIOI10HPmUbMoupxbyRTh4OTSSzPQYTDKCtv3snHHbLkz8Xn8QnfNNdVYokkeuaKZ4Om9sF7W+C140Y/I13HllYsid6pomk9zXR/sqloWne95dL7Sv11f78XFkYTOxLQcd05fb9EK2hcvJK74P9oj68j7sHOTyJ3L6mjKkdykuT/DNSUrZbLbf0RqztaWXorPIlg45epU53Nii/KIVKozEYdSLaJQlyJQsbsV613tMVJo1ZyzK2km3WRXWMUKusiUiURhX4GKki1STKMRErUxqynmzXnJ7dr3cEuJOSsmjXlX1byfN+2wo6eKb9RdKOV20ub2jDVc8pJ/b7Hm8BpeWInUvCUFF5OX8uPSxdV0lClOEJN6072sm0kuL3EW11/TLjq19JwbvBPkXnP0HX16SfB2+H+ToHbj/WPB5MfHKwABZQAAAAAACFZeV222fwBzcditZ6q2L5NCsYgrGKiMLdu3CSTSlQMZmdhs6Pw7qS2ZLayNbWyvjNuhofDWWu9+S6HTMRVjJvJqOHLLd2AAlAAAAAAEPprPJZu75smANargKctsV6ZfBysZhfpuyzT2fo7xr47Da8bb1s6lMsdxphnZfbz93wJxfGxFxayazXEjFmTqTaT3GpXoGzJ+hVbO5TJM9LcNha8f4Nr0Nv6ct8WvQ7VGetFPikyZvOOOa8t30886cluZKMnvR3zFiPqPu/x56rSTRx8XhGr8D3Eqae1Iplgqb/AIoplw29Vph8nxfOoUvNqpX5JS/CN6j4crTkrwsuLtl+T3VLDxj/AGxSLRjwfutcvnZfiNfA4VUoKC3b+L3s2ADocNtt3QABAAAAAAAADz2NdpPr+TXbZu6Tpf7jNKeZh07cOo12z0+jqOpTS3tXfVnm5LzRj/yaXpdHri3HGfPegAGrmAAAAAAAAAAAAAHJ0xTs1Ljk+u45qOl4kdqSd9k18M5OHq6yMc+3Vx78UplTlmWyRQzOtY9BoaveOrvj8HRPN6LratRcHl7npDbju45OXHWQADRmAAAAAAAAAAAAAAAAAGGwOLpOXnfe40LXJYnFa0nzZXTl/gxt27scdRVKVqsOTT+57E8RpCVpq25L5Z7OhK8Yvil8E8f5Y889SrAAaucAAAAAAAAAAAAAeZ8Y4m2pTXOT+F+Tj4HFtPN5EdO4zXrTe67iukcv37nPp1LP7nJnlu7enhxawkr0sXdXK3A7f+lp04pZSUVfm7Z3OTWpyg7SVn3nctljZ2wwzl9NKvXcGrcT2ODxCqQjNfyV/XeeRr0VLab2hsX9Lyt+R/Z8SOPLxy9/k5cPLHc7j0wMJmTqcYAAAAAAAAAAAAAAAAaOnK7hQqSjtUX98vybxCvSU4uL2STT6PIi9JnqvBYfGKb1U7tRu+Tey/3N9rIz4koQwypqCtdavOTVs297zNKhpKEt+3LY9pyW+P8AGvTlmePlGtOunUkm81Nq3rl8HvNGVdalBr/il7ZHzTEJKtOete9n0Wqv8nrvBGlo1YzpX80HdL/o/wBP5Rfiy96ZfJw/hMnpwAdLgAAAAAAAAAAAMSMgD5T/AKXiKVOFau/7rxSatJNPbLm7X6FuDl5k3x+x7rxRo2WIw8oQ/vTUo82t3qm/sfO54CtTdpwqR5uMkvSWxnHy4+N9PU4eWcmGrfb61F3RRjcMqkbb9z4M0PDekfrUkn/fBJS58JetjrnVLMo82y45a/Tx9a8bp7VtRpYpSkvL/wCnofEWEeq6sI3aXmS2tcV0PC0tNKNZUrPVnGUoPa1q5yXRLO/XgcvJPeno8OUuPlHtfDmlG4qlUeayi+K3JnoT5lpDFb07dOKPS+GfEWulTrZT2KW6XBPg/kvxcv8AzWPyOCz+eL1AAOlxAAAAAAAAAAAAAAAANDTGi4YiGpJtNbJK14v12rkeU0j4Vq6koRjrO2Uou13uum8gDPPjxy7a8fNnhNTo0V4GU43rupTlwhODTXPyv5O5onwrRw9T6sJVHK1vNJWzVnkoq4BM48YZc2eXdd4AF2QAAAAAAAAAAAAAAAAAABoUdD0ITlUjTSlJNS26rT2+XYr8lxAI1Ey2NV+FcJe/0v8A7qJeiUrI28LoihTzhSinxtd+7zMgjxn6Tc8r6tboALKgAAAAAAAAAA//2Q=="/>
          <p:cNvSpPr>
            <a:spLocks noChangeAspect="1" noChangeArrowheads="1"/>
          </p:cNvSpPr>
          <p:nvPr/>
        </p:nvSpPr>
        <p:spPr bwMode="auto">
          <a:xfrm>
            <a:off x="796290" y="-173355"/>
            <a:ext cx="365760" cy="365761"/>
          </a:xfrm>
          <a:prstGeom prst="rect">
            <a:avLst/>
          </a:prstGeom>
          <a:noFill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GB" sz="2160"/>
          </a:p>
        </p:txBody>
      </p:sp>
      <p:pic>
        <p:nvPicPr>
          <p:cNvPr id="25606" name="Picture 6" descr="Pig - Photo#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000" y="1584000"/>
            <a:ext cx="2576247" cy="145013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55739E-122C-4180-A5C4-C7CA79297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00" y="5128291"/>
            <a:ext cx="5061000" cy="1461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C0AF-5427-4F6C-A2C9-E6A0FC53C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D8C83-BF9D-416E-8978-8C567BF047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D2B6C-458E-4420-99C1-A0C1A1E67E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5C38F-A014-48B9-8F7D-EFB785D8A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BD362-D00E-4AD3-9A5D-B0B11C223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366712"/>
            <a:ext cx="114109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4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4E345D-CD92-4F74-BC45-CC2D47FB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000" y="234000"/>
            <a:ext cx="7095893" cy="56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20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0B87C1E4-AE7F-4C25-B13A-5AED233D2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Contraindications and side effects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46FF01F3-B5F3-4BFC-84D3-7A5B3261E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00" y="1201500"/>
            <a:ext cx="11745000" cy="16649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n-lt"/>
              </a:rPr>
              <a:t>CONTRAINDICATIONS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CONSENT: Porcine content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Pork allergy / previous intolerance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SIDE EFFECTS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Nausea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Gout (uric acid)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chemeClr val="bg1"/>
                </a:solidFill>
                <a:latin typeface="+mn-lt"/>
              </a:rPr>
              <a:t>Fibrosing colonopathy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+mn-lt"/>
              </a:rPr>
              <a:t>PREGNANCY &amp; BREASTFEEDING: </a:t>
            </a:r>
          </a:p>
          <a:p>
            <a:pPr marL="985838" indent="-541338">
              <a:buFont typeface="Arial" panose="020B0604020202020204" pitchFamily="34" charset="0"/>
              <a:buChar char="•"/>
            </a:pPr>
            <a:r>
              <a:rPr lang="en-GB" altLang="en-US" sz="2800" b="0" dirty="0">
                <a:latin typeface="+mn-lt"/>
              </a:rPr>
              <a:t>Essential fatty acids are needed for brain and retinol development in the first 8 weeks of pregnancy – DO NOT STOP PERT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A460-EB7C-4B11-B1A9-DCE180A70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000" y="369001"/>
            <a:ext cx="11295000" cy="630000"/>
          </a:xfrm>
        </p:spPr>
        <p:txBody>
          <a:bodyPr/>
          <a:lstStyle/>
          <a:p>
            <a:r>
              <a:rPr lang="en-GB" dirty="0"/>
              <a:t>What do you NEED to know :PEI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6AC02-760F-4356-90C4-3FB2F737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00" y="1584000"/>
            <a:ext cx="11249512" cy="46679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>
                <a:latin typeface="+mn-lt"/>
              </a:rPr>
              <a:t>Exocrine insufficiency is progressive and doses escalate with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>
                <a:latin typeface="+mn-lt"/>
              </a:rPr>
              <a:t>Some patients need really high doses (&gt;150,000 units with a meal = &gt;25 capsules / day = 9-10 x 100 cap tubs per month)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>
                <a:latin typeface="+mn-lt"/>
              </a:rPr>
              <a:t>Significant pill burden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>
                <a:latin typeface="+mn-lt"/>
              </a:rPr>
              <a:t>Micronutrient deficiency common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>
                <a:latin typeface="+mn-lt"/>
              </a:rPr>
              <a:t>Enzymes denatured by excess temperature and acid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>
                <a:latin typeface="+mn-lt"/>
              </a:rPr>
              <a:t>Treat like insulin – different doses for different patients for different meals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362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591000" y="3357934"/>
            <a:ext cx="4320000" cy="2141448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GB" sz="2400" b="1" dirty="0">
                <a:solidFill>
                  <a:schemeClr val="tx1"/>
                </a:solidFill>
                <a:latin typeface="+mn-lt"/>
              </a:rPr>
              <a:t>Failure of the pancreas to secrete sufficient enzymes to achieve normal digestion</a:t>
            </a:r>
          </a:p>
          <a:p>
            <a:pPr algn="ctr"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6424" y="1358618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“....pancreas is unable to deliver sufficient amounts of digestive enzymes to the small intestine, leading to </a:t>
            </a:r>
            <a:r>
              <a:rPr lang="en-GB" sz="2400" dirty="0" err="1">
                <a:solidFill>
                  <a:schemeClr val="bg1"/>
                </a:solidFill>
              </a:rPr>
              <a:t>maldigestion</a:t>
            </a:r>
            <a:r>
              <a:rPr lang="en-GB" sz="2400" dirty="0">
                <a:solidFill>
                  <a:schemeClr val="bg1"/>
                </a:solidFill>
              </a:rPr>
              <a:t>” (</a:t>
            </a:r>
            <a:r>
              <a:rPr lang="en-GB" sz="2400" dirty="0" err="1">
                <a:solidFill>
                  <a:schemeClr val="bg1"/>
                </a:solidFill>
              </a:rPr>
              <a:t>Sikkens</a:t>
            </a:r>
            <a:r>
              <a:rPr lang="en-GB" sz="2400" dirty="0">
                <a:solidFill>
                  <a:schemeClr val="bg1"/>
                </a:solidFill>
              </a:rPr>
              <a:t> et al, 2012)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358618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“...deficiency or absence of digestive enzymes leading to </a:t>
            </a:r>
            <a:r>
              <a:rPr lang="en-GB" sz="2400" dirty="0" err="1">
                <a:solidFill>
                  <a:schemeClr val="bg1"/>
                </a:solidFill>
              </a:rPr>
              <a:t>maldigestion</a:t>
            </a:r>
            <a:r>
              <a:rPr lang="en-GB" sz="2400" dirty="0">
                <a:solidFill>
                  <a:schemeClr val="bg1"/>
                </a:solidFill>
              </a:rPr>
              <a:t> of food and consequently malabsorption of nutrients” (Whitcomb et al, 2010)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191058"/>
            <a:ext cx="5140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“Exocrine pancreatic insufficiency results from a progressive loss of </a:t>
            </a:r>
            <a:r>
              <a:rPr lang="en-GB" sz="2400" dirty="0" err="1">
                <a:solidFill>
                  <a:schemeClr val="bg1"/>
                </a:solidFill>
              </a:rPr>
              <a:t>acinar</a:t>
            </a:r>
            <a:r>
              <a:rPr lang="en-GB" sz="2400" dirty="0">
                <a:solidFill>
                  <a:schemeClr val="bg1"/>
                </a:solidFill>
              </a:rPr>
              <a:t> pancreatic cells which leads to the secretion of an insufficient amount of digestive enzyme into the duodenum.” (</a:t>
            </a:r>
            <a:r>
              <a:rPr lang="en-GB" sz="2400" dirty="0" err="1">
                <a:solidFill>
                  <a:schemeClr val="bg1"/>
                </a:solidFill>
              </a:rPr>
              <a:t>Pezzilli</a:t>
            </a:r>
            <a:r>
              <a:rPr lang="en-GB" sz="2400" dirty="0">
                <a:solidFill>
                  <a:schemeClr val="bg1"/>
                </a:solidFill>
              </a:rPr>
              <a:t> et al,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4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C996-1AE0-4BCE-B8D6-B6EA0C0ECE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0D888-6B32-47CD-8ECE-4081DE8A18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1000" y="1134000"/>
            <a:ext cx="11362500" cy="4185075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PEI is under recognised</a:t>
            </a:r>
          </a:p>
          <a:p>
            <a:r>
              <a:rPr lang="en-GB" sz="2800" dirty="0">
                <a:latin typeface="+mn-lt"/>
              </a:rPr>
              <a:t>Many patients are on sub-optimal doses</a:t>
            </a:r>
          </a:p>
          <a:p>
            <a:r>
              <a:rPr lang="en-GB" sz="2800" dirty="0">
                <a:latin typeface="+mn-lt"/>
              </a:rPr>
              <a:t>Appropriate therapy improves outcome</a:t>
            </a:r>
          </a:p>
          <a:p>
            <a:r>
              <a:rPr lang="en-GB" sz="2800" dirty="0">
                <a:latin typeface="+mn-lt"/>
              </a:rPr>
              <a:t>Multiple factors play a role in dose adjustment – individual management</a:t>
            </a:r>
          </a:p>
          <a:p>
            <a:r>
              <a:rPr lang="en-GB" sz="2800" dirty="0">
                <a:latin typeface="+mn-lt"/>
              </a:rPr>
              <a:t>Permission to dose escalate</a:t>
            </a:r>
          </a:p>
          <a:p>
            <a:r>
              <a:rPr lang="en-GB" sz="2800" dirty="0">
                <a:latin typeface="+mn-lt"/>
              </a:rPr>
              <a:t>Other conditions can mimic PEI</a:t>
            </a:r>
          </a:p>
          <a:p>
            <a:r>
              <a:rPr lang="en-GB" sz="2800" dirty="0">
                <a:latin typeface="+mn-lt"/>
              </a:rPr>
              <a:t>More data needed to explore relationship with survival in pancreatic cancer. </a:t>
            </a:r>
          </a:p>
          <a:p>
            <a:pPr marL="0" indent="0">
              <a:buNone/>
            </a:pP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5756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5020-9AE7-CAD0-64A5-142586B0E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000" y="2934000"/>
            <a:ext cx="2952574" cy="630000"/>
          </a:xfrm>
        </p:spPr>
        <p:txBody>
          <a:bodyPr/>
          <a:lstStyle/>
          <a:p>
            <a:pPr algn="ctr"/>
            <a:r>
              <a:rPr lang="en-GB" sz="7200" dirty="0"/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39209312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C7653-D3E5-82DD-5B53-173BF69A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000" y="594000"/>
            <a:ext cx="10913936" cy="5085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78 year old female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Metastatic pancreatic cancer – liver </a:t>
            </a:r>
            <a:r>
              <a:rPr lang="en-GB" sz="3200" dirty="0" err="1"/>
              <a:t>mets</a:t>
            </a:r>
            <a:endParaRPr lang="en-GB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Declined palliative chemotherapy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Bowels open once a day: type 1 (pellet type stool)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Large volume hard stool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Crampy abdominal pain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5% weight loss each month despite eating well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Functionally well – caring for Grandchildren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126579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B0C16-9F97-054A-63CD-6E4552B05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A4F1E-32D0-0C6B-58AC-A84BC0D2B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000" y="1269000"/>
            <a:ext cx="10958936" cy="432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Is this patient at risk / potentially suffering from malabsorption?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Yes – treat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Yes – test and then consider treatment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No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Not sure</a:t>
            </a:r>
          </a:p>
        </p:txBody>
      </p:sp>
    </p:spTree>
    <p:extLst>
      <p:ext uri="{BB962C8B-B14F-4D97-AF65-F5344CB8AC3E}">
        <p14:creationId xmlns:p14="http://schemas.microsoft.com/office/powerpoint/2010/main" val="1031035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DCD96-7935-CECE-B918-FE07EAB45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000" y="819000"/>
            <a:ext cx="10778936" cy="4815000"/>
          </a:xfrm>
        </p:spPr>
        <p:txBody>
          <a:bodyPr/>
          <a:lstStyle/>
          <a:p>
            <a:r>
              <a:rPr lang="en-GB" sz="3200" dirty="0"/>
              <a:t>Commence laxatives</a:t>
            </a:r>
          </a:p>
          <a:p>
            <a:r>
              <a:rPr lang="en-GB" sz="3200" dirty="0"/>
              <a:t>Once bowel symptoms improved – then start PERT</a:t>
            </a:r>
          </a:p>
          <a:p>
            <a:r>
              <a:rPr lang="en-GB" sz="3200" dirty="0"/>
              <a:t>Biggest symptom was constipation</a:t>
            </a:r>
          </a:p>
        </p:txBody>
      </p:sp>
    </p:spTree>
    <p:extLst>
      <p:ext uri="{BB962C8B-B14F-4D97-AF65-F5344CB8AC3E}">
        <p14:creationId xmlns:p14="http://schemas.microsoft.com/office/powerpoint/2010/main" val="17065617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9460-A17F-E759-156C-69AA9BA800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Case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89BBE-E96F-B55A-3CC0-61CDEC0F41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000" y="1449000"/>
            <a:ext cx="10958936" cy="4185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69 year old female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Localised pancreatic ductal adenocarcinoma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Distal </a:t>
            </a:r>
            <a:r>
              <a:rPr lang="en-GB" sz="2400" dirty="0" err="1"/>
              <a:t>pancretectomy</a:t>
            </a:r>
            <a:r>
              <a:rPr lang="en-GB" sz="2400" dirty="0"/>
              <a:t> and splenectomy – 1cm lesion removed from tail of pancreas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Bowels open 4 x a day loose and watery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Gaining weight, 1-2kg per month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E</a:t>
            </a:r>
            <a:r>
              <a:rPr lang="en-GB" sz="2400" dirty="0"/>
              <a:t>ating well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6776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B0C16-9F97-054A-63CD-6E4552B05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A4F1E-32D0-0C6B-58AC-A84BC0D2B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000" y="1269000"/>
            <a:ext cx="10958936" cy="432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Is this patient at risk / potentially suffering from malabsorption?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Yes – treat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Yes – test and then consider treatment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No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Not sure</a:t>
            </a:r>
          </a:p>
        </p:txBody>
      </p:sp>
    </p:spTree>
    <p:extLst>
      <p:ext uri="{BB962C8B-B14F-4D97-AF65-F5344CB8AC3E}">
        <p14:creationId xmlns:p14="http://schemas.microsoft.com/office/powerpoint/2010/main" val="633022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0A9DF-A4FB-D0B5-1060-74E6649FA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000" y="684000"/>
            <a:ext cx="11048936" cy="4950000"/>
          </a:xfrm>
        </p:spPr>
        <p:txBody>
          <a:bodyPr/>
          <a:lstStyle/>
          <a:p>
            <a:r>
              <a:rPr lang="en-GB" sz="2800" dirty="0"/>
              <a:t>Investigate:</a:t>
            </a:r>
          </a:p>
          <a:p>
            <a:pPr lvl="1"/>
            <a:r>
              <a:rPr lang="en-GB" sz="2800" dirty="0"/>
              <a:t>Total specimen 2cm tail of pancreas</a:t>
            </a:r>
          </a:p>
          <a:p>
            <a:pPr lvl="1"/>
            <a:r>
              <a:rPr lang="en-GB" sz="2800" dirty="0"/>
              <a:t>Head and body of pancreas enhances normally, no duct dilatation</a:t>
            </a:r>
          </a:p>
          <a:p>
            <a:pPr lvl="1"/>
            <a:r>
              <a:rPr lang="en-GB" sz="2800" dirty="0" err="1"/>
              <a:t>Feacal</a:t>
            </a:r>
            <a:r>
              <a:rPr lang="en-GB" sz="2800" dirty="0"/>
              <a:t> elastase &gt;500ug/g</a:t>
            </a:r>
          </a:p>
          <a:p>
            <a:pPr lvl="1"/>
            <a:r>
              <a:rPr lang="en-GB" sz="2800" dirty="0"/>
              <a:t>Vitamin and mineral levels normal</a:t>
            </a:r>
          </a:p>
          <a:p>
            <a:pPr marL="266700" lvl="1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318480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B0C16-9F97-054A-63CD-6E4552B05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A4F1E-32D0-0C6B-58AC-A84BC0D2B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000" y="1269000"/>
            <a:ext cx="10958936" cy="432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Is this patient at risk / potentially suffering from malabsorption?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Yes – treat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Yes – test and then consider treatment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No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/>
              <a:t>Not sure</a:t>
            </a:r>
          </a:p>
        </p:txBody>
      </p:sp>
    </p:spTree>
    <p:extLst>
      <p:ext uri="{BB962C8B-B14F-4D97-AF65-F5344CB8AC3E}">
        <p14:creationId xmlns:p14="http://schemas.microsoft.com/office/powerpoint/2010/main" val="14124706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09E5-B47B-4885-315B-A11FD0656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CF00B-2D03-0778-3496-49C056556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000" y="1359000"/>
            <a:ext cx="10733936" cy="4275000"/>
          </a:xfrm>
        </p:spPr>
        <p:txBody>
          <a:bodyPr/>
          <a:lstStyle/>
          <a:p>
            <a:r>
              <a:rPr lang="en-GB" sz="2800" dirty="0"/>
              <a:t>No nutritional compromise</a:t>
            </a:r>
          </a:p>
          <a:p>
            <a:r>
              <a:rPr lang="en-GB" sz="2800" dirty="0"/>
              <a:t>PEI = </a:t>
            </a:r>
            <a:r>
              <a:rPr lang="en-GB" sz="2800" b="1" dirty="0">
                <a:solidFill>
                  <a:schemeClr val="tx1"/>
                </a:solidFill>
                <a:latin typeface="+mn-lt"/>
              </a:rPr>
              <a:t>Failure of the pancreas to secrete enough enzymes to achieve normal digestion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PDAC is a Red Herring</a:t>
            </a:r>
          </a:p>
          <a:p>
            <a:r>
              <a:rPr lang="en-GB" sz="2800" dirty="0">
                <a:solidFill>
                  <a:schemeClr val="tx1"/>
                </a:solidFill>
                <a:latin typeface="+mn-lt"/>
              </a:rPr>
              <a:t>Further investigations – diagnosed small intestinal bacterial overgrowth</a:t>
            </a:r>
          </a:p>
          <a:p>
            <a:r>
              <a:rPr lang="en-GB" sz="2800" dirty="0">
                <a:solidFill>
                  <a:schemeClr val="tx1"/>
                </a:solidFill>
                <a:latin typeface="+mn-lt"/>
              </a:rPr>
              <a:t>Symptoms resolved with antibiotics. 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244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AC6F-99C2-4034-84FD-D143DE89C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Anatomy and function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015EB-138E-43C3-BFD6-52782FE0BF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21000" y="1179000"/>
            <a:ext cx="4455000" cy="459678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Oblong gland 12.5 x 2.5cm </a:t>
            </a:r>
          </a:p>
          <a:p>
            <a:r>
              <a:rPr lang="en-GB" sz="2800" dirty="0">
                <a:latin typeface="+mn-lt"/>
              </a:rPr>
              <a:t>Consists of endocrine cells: islets of </a:t>
            </a:r>
            <a:r>
              <a:rPr lang="en-GB" sz="2800" dirty="0" err="1">
                <a:latin typeface="+mn-lt"/>
              </a:rPr>
              <a:t>langerhans</a:t>
            </a:r>
            <a:r>
              <a:rPr lang="en-GB" sz="2800" dirty="0">
                <a:latin typeface="+mn-lt"/>
              </a:rPr>
              <a:t>) which produce glucagon, insulin  etc (1% of all cells)</a:t>
            </a:r>
          </a:p>
          <a:p>
            <a:r>
              <a:rPr lang="en-GB" sz="2800" dirty="0">
                <a:latin typeface="+mn-lt"/>
              </a:rPr>
              <a:t>99% cells – exocrine function – producing pancreatic enzymes and fluid. (1200-1500mls/day)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F63F7-9CB1-48EE-8389-766F90BE2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1179000"/>
            <a:ext cx="6596444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5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3ADB-82AB-493E-AFEB-E0D60BBCBD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Digestive enzymes</a:t>
            </a:r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F66C270D-48A1-473A-A1FD-0682FCFB9C4C}"/>
              </a:ext>
            </a:extLst>
          </p:cNvPr>
          <p:cNvGraphicFramePr>
            <a:graphicFrameLocks/>
          </p:cNvGraphicFramePr>
          <p:nvPr/>
        </p:nvGraphicFramePr>
        <p:xfrm>
          <a:off x="516000" y="1147136"/>
          <a:ext cx="11250000" cy="4563727"/>
        </p:xfrm>
        <a:graphic>
          <a:graphicData uri="http://schemas.openxmlformats.org/drawingml/2006/table">
            <a:tbl>
              <a:tblPr/>
              <a:tblGrid>
                <a:gridCol w="2619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8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Site</a:t>
                      </a:r>
                    </a:p>
                  </a:txBody>
                  <a:tcPr marT="38105" marB="381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Carbohydrate</a:t>
                      </a: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</a:t>
                      </a: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Protein</a:t>
                      </a: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Saliva</a:t>
                      </a:r>
                    </a:p>
                  </a:txBody>
                  <a:tcPr marT="38105" marB="381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Amylase</a:t>
                      </a: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Salivary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lipase</a:t>
                      </a: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Gastric Secretion</a:t>
                      </a:r>
                    </a:p>
                  </a:txBody>
                  <a:tcPr marT="38105" marB="381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Gastric Amylase</a:t>
                      </a: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Gastric Lipase</a:t>
                      </a: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Pepsin; Rennin;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Gelatinase;</a:t>
                      </a: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7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Pancreatic Secretion</a:t>
                      </a:r>
                    </a:p>
                  </a:txBody>
                  <a:tcPr marT="38105" marB="381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Amylase</a:t>
                      </a: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Lipase;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Steapsin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Trypsin; Elastase; Chymotrypsin; Carboxypeptidase; </a:t>
                      </a: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22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Jejunal / Ileal Secretion</a:t>
                      </a:r>
                    </a:p>
                  </a:txBody>
                  <a:tcPr marT="38105" marB="381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Sucrase;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Maltase; Lactase </a:t>
                      </a:r>
                      <a:r>
                        <a:rPr kumimoji="0" lang="en-GB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Isomaltase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; </a:t>
                      </a: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Intestinal Lipase</a:t>
                      </a: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Brush Border Peptidases</a:t>
                      </a:r>
                    </a:p>
                  </a:txBody>
                  <a:tcPr marT="38105" marB="381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81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559748-2E94-4E51-AEFB-72B577F06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870967"/>
              </p:ext>
            </p:extLst>
          </p:nvPr>
        </p:nvGraphicFramePr>
        <p:xfrm>
          <a:off x="455705" y="961826"/>
          <a:ext cx="11250488" cy="508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95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/>
              <a:t>Causes of PEI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606000" y="1269000"/>
            <a:ext cx="10935000" cy="4050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Lack of Healthy Pancreatic Tissue (Primary Insufficiency)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chemeClr val="bg1"/>
                </a:solidFill>
              </a:rPr>
              <a:t> Pancreatic Resection		- Chronic Pancreatitis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chemeClr val="bg1"/>
                </a:solidFill>
              </a:rPr>
              <a:t> Recovering Acute Pancreatitis	- Pancreatic Cancer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chemeClr val="bg1"/>
                </a:solidFill>
              </a:rPr>
              <a:t> Pancreatic Trauma		- Cystic Fibrosis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solidFill>
                  <a:schemeClr val="bg1"/>
                </a:solidFill>
              </a:rPr>
              <a:t>Lack of Pancreatic Stimulation (Secondary Insufficiency)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chemeClr val="bg1"/>
                </a:solidFill>
              </a:rPr>
              <a:t> Gastric Resection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chemeClr val="bg1"/>
                </a:solidFill>
              </a:rPr>
              <a:t> Duodenal Resection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Some work suggests insufficiency in Coeliac Disease, Diabetes, Irritable bowel syndrome, intensive care, inflammatory bowel disease and the elderly</a:t>
            </a:r>
            <a:endParaRPr lang="en-GB" altLang="en-US" sz="1400" dirty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1600" dirty="0"/>
              <a:t>Layer et al,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EE3A682A71448B39A75876EAAEC2F" ma:contentTypeVersion="18" ma:contentTypeDescription="Create a new document." ma:contentTypeScope="" ma:versionID="8ea10d5236487101da198db13ebadee3">
  <xsd:schema xmlns:xsd="http://www.w3.org/2001/XMLSchema" xmlns:xs="http://www.w3.org/2001/XMLSchema" xmlns:p="http://schemas.microsoft.com/office/2006/metadata/properties" xmlns:ns1="http://schemas.microsoft.com/sharepoint/v3" xmlns:ns2="88c2f86d-c8f7-47b3-9f2f-1df69a54b838" xmlns:ns3="d09a61bd-ea08-41d5-9807-fae0e6bf99fc" targetNamespace="http://schemas.microsoft.com/office/2006/metadata/properties" ma:root="true" ma:fieldsID="d23397bf4dc9fbf9240d2662618ed85f" ns1:_="" ns2:_="" ns3:_="">
    <xsd:import namespace="http://schemas.microsoft.com/sharepoint/v3"/>
    <xsd:import namespace="88c2f86d-c8f7-47b3-9f2f-1df69a54b838"/>
    <xsd:import namespace="d09a61bd-ea08-41d5-9807-fae0e6bf99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2f86d-c8f7-47b3-9f2f-1df69a54b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ecce0ce-ce86-49ad-8cb2-63c024552e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a61bd-ea08-41d5-9807-fae0e6bf99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e9e7ca1-75a3-4649-84bc-c0fa0a1d2e3d}" ma:internalName="TaxCatchAll" ma:showField="CatchAllData" ma:web="d09a61bd-ea08-41d5-9807-fae0e6bf99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c2f86d-c8f7-47b3-9f2f-1df69a54b838">
      <Terms xmlns="http://schemas.microsoft.com/office/infopath/2007/PartnerControls"/>
    </lcf76f155ced4ddcb4097134ff3c332f>
    <_ip_UnifiedCompliancePolicyUIAction xmlns="http://schemas.microsoft.com/sharepoint/v3" xsi:nil="true"/>
    <TaxCatchAll xmlns="d09a61bd-ea08-41d5-9807-fae0e6bf99fc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63BBAE8-D300-48EF-9D80-F2778BA19733}"/>
</file>

<file path=customXml/itemProps2.xml><?xml version="1.0" encoding="utf-8"?>
<ds:datastoreItem xmlns:ds="http://schemas.openxmlformats.org/officeDocument/2006/customXml" ds:itemID="{475AB796-4C78-47FE-A4FA-EE6285438389}"/>
</file>

<file path=customXml/itemProps3.xml><?xml version="1.0" encoding="utf-8"?>
<ds:datastoreItem xmlns:ds="http://schemas.openxmlformats.org/officeDocument/2006/customXml" ds:itemID="{0D2DE5C7-1B42-4F27-BBBC-9D989354E0B2}"/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2735</Words>
  <Application>Microsoft Office PowerPoint</Application>
  <PresentationFormat>Widescreen</PresentationFormat>
  <Paragraphs>405</Paragraphs>
  <Slides>59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Humnst777 BT</vt:lpstr>
      <vt:lpstr>Wingdings</vt:lpstr>
      <vt:lpstr>Office Theme</vt:lpstr>
      <vt:lpstr> Pancreatic exocrine insufficiency and pancreatic enzyme replacement therapy  Mary Phillips BSc (Hons) RD DipADP Advanced Specialist Dietitian (Hepato-pancreatico-biliary surgery) Royal Surrey County Hospital, UK  Post Graduate Researcher, University of Surrey, UK</vt:lpstr>
      <vt:lpstr>Introduction: setting the scene</vt:lpstr>
      <vt:lpstr>Introduction</vt:lpstr>
      <vt:lpstr>Poll</vt:lpstr>
      <vt:lpstr>Definition</vt:lpstr>
      <vt:lpstr>Anatomy and function</vt:lpstr>
      <vt:lpstr>Digestive enzymes</vt:lpstr>
      <vt:lpstr>PowerPoint Presentation</vt:lpstr>
      <vt:lpstr>Causes of PEI</vt:lpstr>
      <vt:lpstr>Poll</vt:lpstr>
      <vt:lpstr>How common is PEI in pancreatic cancer?</vt:lpstr>
      <vt:lpstr>Pancreatic Function Tests</vt:lpstr>
      <vt:lpstr>PowerPoint Presentation</vt:lpstr>
      <vt:lpstr>Poll</vt:lpstr>
      <vt:lpstr>Clinical symptoms (1)</vt:lpstr>
      <vt:lpstr>Clinical symptoms (2)</vt:lpstr>
      <vt:lpstr>Diagnosis</vt:lpstr>
      <vt:lpstr>PowerPoint Presentation</vt:lpstr>
      <vt:lpstr>Malignant disease</vt:lpstr>
      <vt:lpstr>PowerPoint Presentation</vt:lpstr>
      <vt:lpstr>Trial design</vt:lpstr>
      <vt:lpstr>All patients</vt:lpstr>
      <vt:lpstr>No surgery, no chemo</vt:lpstr>
      <vt:lpstr>Factors influencing survival</vt:lpstr>
      <vt:lpstr>&lt;50% patients on PERT</vt:lpstr>
      <vt:lpstr>Richocet study (2021)</vt:lpstr>
      <vt:lpstr>Implications</vt:lpstr>
      <vt:lpstr>Sarcopenia and outcome…..</vt:lpstr>
      <vt:lpstr>PowerPoint Presentation</vt:lpstr>
      <vt:lpstr>UK management</vt:lpstr>
      <vt:lpstr>Poll</vt:lpstr>
      <vt:lpstr>How do the products compare?</vt:lpstr>
      <vt:lpstr>Dosing</vt:lpstr>
      <vt:lpstr>PowerPoint Presentation</vt:lpstr>
      <vt:lpstr>PowerPoint Presentation</vt:lpstr>
      <vt:lpstr>PowerPoint Presentation</vt:lpstr>
      <vt:lpstr>PowerPoint Presentation</vt:lpstr>
      <vt:lpstr>And it is not just fat….</vt:lpstr>
      <vt:lpstr>PowerPoint Presentation</vt:lpstr>
      <vt:lpstr>Dosing used in clinical trials</vt:lpstr>
      <vt:lpstr>Recommended dose</vt:lpstr>
      <vt:lpstr>Poll</vt:lpstr>
      <vt:lpstr>PowerPoint Presentation</vt:lpstr>
      <vt:lpstr>PowerPoint Presentation</vt:lpstr>
      <vt:lpstr>Recommendations for clinical practice</vt:lpstr>
      <vt:lpstr>PowerPoint Presentation</vt:lpstr>
      <vt:lpstr>PowerPoint Presentation</vt:lpstr>
      <vt:lpstr>Contraindications and side effects</vt:lpstr>
      <vt:lpstr>What do you NEED to know :PEI</vt:lpstr>
      <vt:lpstr>Conclusion</vt:lpstr>
      <vt:lpstr>Case 1</vt:lpstr>
      <vt:lpstr>PowerPoint Presentation</vt:lpstr>
      <vt:lpstr>Poll</vt:lpstr>
      <vt:lpstr>PowerPoint Presentation</vt:lpstr>
      <vt:lpstr>Case 2</vt:lpstr>
      <vt:lpstr>Poll</vt:lpstr>
      <vt:lpstr>PowerPoint Presentation</vt:lpstr>
      <vt:lpstr>Poll</vt:lpstr>
      <vt:lpstr>Outcome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Sarahjane Jackson Artworker</dc:creator>
  <cp:lastModifiedBy>Mary Phillips</cp:lastModifiedBy>
  <cp:revision>129</cp:revision>
  <dcterms:created xsi:type="dcterms:W3CDTF">2019-07-12T12:48:32Z</dcterms:created>
  <dcterms:modified xsi:type="dcterms:W3CDTF">2022-09-02T15:35:28Z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0x0101003E3EE3A682A71448B39A75876EAAEC2F</vt:lpwstr>
  </property>
</Properties>
</file>